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9" r:id="rId2"/>
    <p:sldId id="258" r:id="rId3"/>
    <p:sldId id="317" r:id="rId4"/>
    <p:sldId id="265" r:id="rId5"/>
    <p:sldId id="267" r:id="rId6"/>
    <p:sldId id="354" r:id="rId7"/>
    <p:sldId id="355" r:id="rId8"/>
    <p:sldId id="310" r:id="rId9"/>
    <p:sldId id="321" r:id="rId10"/>
    <p:sldId id="322" r:id="rId11"/>
    <p:sldId id="323" r:id="rId12"/>
    <p:sldId id="356" r:id="rId13"/>
    <p:sldId id="383" r:id="rId14"/>
    <p:sldId id="377" r:id="rId15"/>
    <p:sldId id="318" r:id="rId16"/>
    <p:sldId id="372" r:id="rId17"/>
    <p:sldId id="378" r:id="rId18"/>
    <p:sldId id="379" r:id="rId19"/>
    <p:sldId id="373" r:id="rId20"/>
    <p:sldId id="381" r:id="rId21"/>
    <p:sldId id="374" r:id="rId22"/>
    <p:sldId id="375" r:id="rId23"/>
    <p:sldId id="376" r:id="rId24"/>
    <p:sldId id="380" r:id="rId25"/>
    <p:sldId id="340" r:id="rId26"/>
    <p:sldId id="382" r:id="rId27"/>
    <p:sldId id="333" r:id="rId28"/>
    <p:sldId id="285" r:id="rId29"/>
    <p:sldId id="367" r:id="rId30"/>
    <p:sldId id="368" r:id="rId31"/>
    <p:sldId id="276" r:id="rId32"/>
    <p:sldId id="369" r:id="rId33"/>
    <p:sldId id="370" r:id="rId34"/>
    <p:sldId id="371" r:id="rId35"/>
    <p:sldId id="263" r:id="rId36"/>
    <p:sldId id="260"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DD1E1"/>
    <a:srgbClr val="00395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324" autoAdjust="0"/>
    <p:restoredTop sz="94660"/>
  </p:normalViewPr>
  <p:slideViewPr>
    <p:cSldViewPr snapToGrid="0">
      <p:cViewPr varScale="1">
        <p:scale>
          <a:sx n="99" d="100"/>
          <a:sy n="99" d="100"/>
        </p:scale>
        <p:origin x="388" y="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diagrams/_rels/data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svg"/><Relationship Id="rId1" Type="http://schemas.openxmlformats.org/officeDocument/2006/relationships/image" Target="../media/image26.png"/><Relationship Id="rId4" Type="http://schemas.openxmlformats.org/officeDocument/2006/relationships/image" Target="../media/image29.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svg"/><Relationship Id="rId1" Type="http://schemas.openxmlformats.org/officeDocument/2006/relationships/image" Target="../media/image26.png"/><Relationship Id="rId4" Type="http://schemas.openxmlformats.org/officeDocument/2006/relationships/image" Target="../media/image29.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982F7BF-E091-4512-864A-728002447E40}"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7FF77EF0-D4B8-4FD6-968C-9EF82A869187}">
      <dgm:prSet/>
      <dgm:spPr/>
      <dgm:t>
        <a:bodyPr/>
        <a:lstStyle/>
        <a:p>
          <a:pPr>
            <a:lnSpc>
              <a:spcPct val="100000"/>
            </a:lnSpc>
          </a:pPr>
          <a:r>
            <a:rPr lang="en-US" dirty="0"/>
            <a:t>3-time Chamber of the Year winner (2024, 2020, 2016);</a:t>
          </a:r>
        </a:p>
      </dgm:t>
    </dgm:pt>
    <dgm:pt modelId="{13F2FF23-16B7-4CEB-B3D7-13AD8A69094C}" type="parTrans" cxnId="{19EAD937-D9A3-4C9A-ABC7-01CB9EC7DE24}">
      <dgm:prSet/>
      <dgm:spPr/>
      <dgm:t>
        <a:bodyPr/>
        <a:lstStyle/>
        <a:p>
          <a:endParaRPr lang="en-US"/>
        </a:p>
      </dgm:t>
    </dgm:pt>
    <dgm:pt modelId="{F3AAA4EE-0F1A-4705-9CFA-D79BC1E646DF}" type="sibTrans" cxnId="{19EAD937-D9A3-4C9A-ABC7-01CB9EC7DE24}">
      <dgm:prSet/>
      <dgm:spPr/>
      <dgm:t>
        <a:bodyPr/>
        <a:lstStyle/>
        <a:p>
          <a:endParaRPr lang="en-US"/>
        </a:p>
      </dgm:t>
    </dgm:pt>
    <dgm:pt modelId="{59CDDE6E-0B34-49DA-B6AB-72140DAC419D}">
      <dgm:prSet/>
      <dgm:spPr/>
      <dgm:t>
        <a:bodyPr/>
        <a:lstStyle/>
        <a:p>
          <a:pPr>
            <a:lnSpc>
              <a:spcPct val="100000"/>
            </a:lnSpc>
          </a:pPr>
          <a:r>
            <a:rPr lang="en-US" dirty="0"/>
            <a:t>Chamber Innovation Grand Prize Winner by </a:t>
          </a:r>
          <a:r>
            <a:rPr lang="en-US" dirty="0" err="1"/>
            <a:t>ChamberMaster</a:t>
          </a:r>
          <a:r>
            <a:rPr lang="en-US" dirty="0"/>
            <a:t> (2017); </a:t>
          </a:r>
        </a:p>
      </dgm:t>
    </dgm:pt>
    <dgm:pt modelId="{59B7F80C-18B5-4251-8F03-9BFAA71E0BEC}" type="parTrans" cxnId="{B618A1CD-15FA-4EE8-8684-B5DDD54658C4}">
      <dgm:prSet/>
      <dgm:spPr/>
      <dgm:t>
        <a:bodyPr/>
        <a:lstStyle/>
        <a:p>
          <a:endParaRPr lang="en-US"/>
        </a:p>
      </dgm:t>
    </dgm:pt>
    <dgm:pt modelId="{5635305B-C8C3-4B71-B038-EA17B7BB193F}" type="sibTrans" cxnId="{B618A1CD-15FA-4EE8-8684-B5DDD54658C4}">
      <dgm:prSet/>
      <dgm:spPr/>
      <dgm:t>
        <a:bodyPr/>
        <a:lstStyle/>
        <a:p>
          <a:endParaRPr lang="en-US"/>
        </a:p>
      </dgm:t>
    </dgm:pt>
    <dgm:pt modelId="{155E2020-01D9-400C-B05E-115C32DD274E}">
      <dgm:prSet/>
      <dgm:spPr/>
      <dgm:t>
        <a:bodyPr/>
        <a:lstStyle/>
        <a:p>
          <a:pPr>
            <a:lnSpc>
              <a:spcPct val="100000"/>
            </a:lnSpc>
          </a:pPr>
          <a:r>
            <a:rPr lang="en-US" dirty="0"/>
            <a:t>Chamber Innovation Honorable Mention (2019); </a:t>
          </a:r>
        </a:p>
      </dgm:t>
    </dgm:pt>
    <dgm:pt modelId="{A22513EC-7B14-4A92-A992-35F6E1542DF9}" type="parTrans" cxnId="{A03370D7-70AF-4FD5-BAB6-824C67D5DAC4}">
      <dgm:prSet/>
      <dgm:spPr/>
      <dgm:t>
        <a:bodyPr/>
        <a:lstStyle/>
        <a:p>
          <a:endParaRPr lang="en-US"/>
        </a:p>
      </dgm:t>
    </dgm:pt>
    <dgm:pt modelId="{1A005BE1-89AB-4D90-9DF0-79CD05EB3F16}" type="sibTrans" cxnId="{A03370D7-70AF-4FD5-BAB6-824C67D5DAC4}">
      <dgm:prSet/>
      <dgm:spPr/>
      <dgm:t>
        <a:bodyPr/>
        <a:lstStyle/>
        <a:p>
          <a:endParaRPr lang="en-US"/>
        </a:p>
      </dgm:t>
    </dgm:pt>
    <dgm:pt modelId="{5622AB28-15BB-4F4F-BBCF-D0370A85516F}">
      <dgm:prSet/>
      <dgm:spPr/>
      <dgm:t>
        <a:bodyPr/>
        <a:lstStyle/>
        <a:p>
          <a:pPr>
            <a:lnSpc>
              <a:spcPct val="100000"/>
            </a:lnSpc>
          </a:pPr>
          <a:r>
            <a:rPr lang="en-US" dirty="0"/>
            <a:t>Core Competency Award from Western Association of Chamber Executives (2023, 2020, 2016);</a:t>
          </a:r>
        </a:p>
      </dgm:t>
    </dgm:pt>
    <dgm:pt modelId="{BCABE4DC-27B5-4BA1-8C61-73FB82FB9055}" type="parTrans" cxnId="{EF7B8D7E-C075-4EF2-AEAA-5F6021CB72DC}">
      <dgm:prSet/>
      <dgm:spPr/>
      <dgm:t>
        <a:bodyPr/>
        <a:lstStyle/>
        <a:p>
          <a:endParaRPr lang="en-US"/>
        </a:p>
      </dgm:t>
    </dgm:pt>
    <dgm:pt modelId="{0D92CB49-6400-4F72-AAC4-59FFDD7B9DA4}" type="sibTrans" cxnId="{EF7B8D7E-C075-4EF2-AEAA-5F6021CB72DC}">
      <dgm:prSet/>
      <dgm:spPr/>
      <dgm:t>
        <a:bodyPr/>
        <a:lstStyle/>
        <a:p>
          <a:endParaRPr lang="en-US"/>
        </a:p>
      </dgm:t>
    </dgm:pt>
    <dgm:pt modelId="{C5C1FA7C-AF35-4210-ACFD-30A9EBDD0790}">
      <dgm:prSet/>
      <dgm:spPr/>
      <dgm:t>
        <a:bodyPr/>
        <a:lstStyle/>
        <a:p>
          <a:pPr>
            <a:lnSpc>
              <a:spcPct val="100000"/>
            </a:lnSpc>
          </a:pPr>
          <a:r>
            <a:rPr lang="en-US" dirty="0"/>
            <a:t>"Special Achievement Award" from Colorado Chamber of Commerce Executives (2024, 2023, 2015);</a:t>
          </a:r>
        </a:p>
      </dgm:t>
    </dgm:pt>
    <dgm:pt modelId="{22DC5ABA-D5B1-4127-B679-A40EF0A1FACB}" type="parTrans" cxnId="{E06D59B8-203E-4B90-A580-FE34F9623524}">
      <dgm:prSet/>
      <dgm:spPr/>
      <dgm:t>
        <a:bodyPr/>
        <a:lstStyle/>
        <a:p>
          <a:endParaRPr lang="en-US"/>
        </a:p>
      </dgm:t>
    </dgm:pt>
    <dgm:pt modelId="{8D557E1B-FBD8-4975-9E8A-0227DFB89320}" type="sibTrans" cxnId="{E06D59B8-203E-4B90-A580-FE34F9623524}">
      <dgm:prSet/>
      <dgm:spPr/>
      <dgm:t>
        <a:bodyPr/>
        <a:lstStyle/>
        <a:p>
          <a:endParaRPr lang="en-US"/>
        </a:p>
      </dgm:t>
    </dgm:pt>
    <dgm:pt modelId="{4F138165-D9BB-4D76-91B4-6B651F249914}">
      <dgm:prSet/>
      <dgm:spPr/>
      <dgm:t>
        <a:bodyPr/>
        <a:lstStyle/>
        <a:p>
          <a:pPr>
            <a:lnSpc>
              <a:spcPct val="100000"/>
            </a:lnSpc>
          </a:pPr>
          <a:r>
            <a:rPr lang="en-US" dirty="0"/>
            <a:t>"Top Destination Marketing Organization"​ by Colorado Meetings &amp; Events magazine (2019, 2017, 2013, 2011)</a:t>
          </a:r>
        </a:p>
      </dgm:t>
    </dgm:pt>
    <dgm:pt modelId="{704E3350-2A91-4C3D-A1B6-34AF25E115CF}" type="parTrans" cxnId="{C33C732A-634B-4B40-9D1A-AB921EFE517F}">
      <dgm:prSet/>
      <dgm:spPr/>
      <dgm:t>
        <a:bodyPr/>
        <a:lstStyle/>
        <a:p>
          <a:endParaRPr lang="en-US"/>
        </a:p>
      </dgm:t>
    </dgm:pt>
    <dgm:pt modelId="{DCC4EA7D-F561-45A1-8A6A-D300C7F2FA8C}" type="sibTrans" cxnId="{C33C732A-634B-4B40-9D1A-AB921EFE517F}">
      <dgm:prSet/>
      <dgm:spPr/>
      <dgm:t>
        <a:bodyPr/>
        <a:lstStyle/>
        <a:p>
          <a:endParaRPr lang="en-US"/>
        </a:p>
      </dgm:t>
    </dgm:pt>
    <dgm:pt modelId="{8B61AF0F-6C58-4DCB-BF25-DD2B2EFD8F11}" type="pres">
      <dgm:prSet presAssocID="{D982F7BF-E091-4512-864A-728002447E40}" presName="root" presStyleCnt="0">
        <dgm:presLayoutVars>
          <dgm:dir/>
          <dgm:resizeHandles val="exact"/>
        </dgm:presLayoutVars>
      </dgm:prSet>
      <dgm:spPr/>
    </dgm:pt>
    <dgm:pt modelId="{DF7FB458-657C-477B-96E3-A569F66878C1}" type="pres">
      <dgm:prSet presAssocID="{7FF77EF0-D4B8-4FD6-968C-9EF82A869187}" presName="compNode" presStyleCnt="0"/>
      <dgm:spPr/>
    </dgm:pt>
    <dgm:pt modelId="{2D2E90DF-B147-4BF4-80A3-B05C569D86A4}" type="pres">
      <dgm:prSet presAssocID="{7FF77EF0-D4B8-4FD6-968C-9EF82A869187}" presName="iconRect" presStyleLbl="node1" presStyleIdx="0" presStyleCnt="6" custLinFactNeighborY="-90640"/>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Podium"/>
        </a:ext>
      </dgm:extLst>
    </dgm:pt>
    <dgm:pt modelId="{EFB6400C-14C9-4005-82B5-1D6FE2B3BB35}" type="pres">
      <dgm:prSet presAssocID="{7FF77EF0-D4B8-4FD6-968C-9EF82A869187}" presName="spaceRect" presStyleCnt="0"/>
      <dgm:spPr/>
    </dgm:pt>
    <dgm:pt modelId="{11AA6C7B-7A7F-41E5-828C-12D15A050B6B}" type="pres">
      <dgm:prSet presAssocID="{7FF77EF0-D4B8-4FD6-968C-9EF82A869187}" presName="textRect" presStyleLbl="revTx" presStyleIdx="0" presStyleCnt="6" custLinFactY="-79" custLinFactNeighborX="-3053" custLinFactNeighborY="-100000">
        <dgm:presLayoutVars>
          <dgm:chMax val="1"/>
          <dgm:chPref val="1"/>
        </dgm:presLayoutVars>
      </dgm:prSet>
      <dgm:spPr/>
    </dgm:pt>
    <dgm:pt modelId="{3E48F9E7-8733-4B9D-9FFC-6FD7E50C32B2}" type="pres">
      <dgm:prSet presAssocID="{F3AAA4EE-0F1A-4705-9CFA-D79BC1E646DF}" presName="sibTrans" presStyleCnt="0"/>
      <dgm:spPr/>
    </dgm:pt>
    <dgm:pt modelId="{54510D64-1D5B-4F7D-8EF3-DFF0117C7B31}" type="pres">
      <dgm:prSet presAssocID="{59CDDE6E-0B34-49DA-B6AB-72140DAC419D}" presName="compNode" presStyleCnt="0"/>
      <dgm:spPr/>
    </dgm:pt>
    <dgm:pt modelId="{FF249552-BEF1-4573-9C30-8A639F0F738A}" type="pres">
      <dgm:prSet presAssocID="{59CDDE6E-0B34-49DA-B6AB-72140DAC419D}" presName="iconRect" presStyleLbl="node1" presStyleIdx="1" presStyleCnt="6" custLinFactNeighborX="-509" custLinFactNeighborY="-9070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Ribbon"/>
        </a:ext>
      </dgm:extLst>
    </dgm:pt>
    <dgm:pt modelId="{3184C5F1-12B8-406C-8BEA-D7728B92A545}" type="pres">
      <dgm:prSet presAssocID="{59CDDE6E-0B34-49DA-B6AB-72140DAC419D}" presName="spaceRect" presStyleCnt="0"/>
      <dgm:spPr/>
    </dgm:pt>
    <dgm:pt modelId="{3BC61DDF-2D62-4F41-96F3-E544DA4267E9}" type="pres">
      <dgm:prSet presAssocID="{59CDDE6E-0B34-49DA-B6AB-72140DAC419D}" presName="textRect" presStyleLbl="revTx" presStyleIdx="1" presStyleCnt="6" custLinFactNeighborX="-229" custLinFactNeighborY="-94192">
        <dgm:presLayoutVars>
          <dgm:chMax val="1"/>
          <dgm:chPref val="1"/>
        </dgm:presLayoutVars>
      </dgm:prSet>
      <dgm:spPr/>
    </dgm:pt>
    <dgm:pt modelId="{F6449C8C-B7C2-4510-96DF-6E85ED41D438}" type="pres">
      <dgm:prSet presAssocID="{5635305B-C8C3-4B71-B038-EA17B7BB193F}" presName="sibTrans" presStyleCnt="0"/>
      <dgm:spPr/>
    </dgm:pt>
    <dgm:pt modelId="{E4989518-473B-4C7A-9667-94BB4EC60B20}" type="pres">
      <dgm:prSet presAssocID="{155E2020-01D9-400C-B05E-115C32DD274E}" presName="compNode" presStyleCnt="0"/>
      <dgm:spPr/>
    </dgm:pt>
    <dgm:pt modelId="{991E05CA-529E-492C-9AA9-E8CF48283BEF}" type="pres">
      <dgm:prSet presAssocID="{155E2020-01D9-400C-B05E-115C32DD274E}" presName="iconRect" presStyleLbl="node1" presStyleIdx="2" presStyleCnt="6" custLinFactNeighborX="-15690" custLinFactNeighborY="-8372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Judge"/>
        </a:ext>
      </dgm:extLst>
    </dgm:pt>
    <dgm:pt modelId="{ACC05B77-9E8F-4930-8A65-6E7083DCFD8E}" type="pres">
      <dgm:prSet presAssocID="{155E2020-01D9-400C-B05E-115C32DD274E}" presName="spaceRect" presStyleCnt="0"/>
      <dgm:spPr/>
    </dgm:pt>
    <dgm:pt modelId="{2E4B833E-83F7-4153-9FDB-CEF32F5FBD32}" type="pres">
      <dgm:prSet presAssocID="{155E2020-01D9-400C-B05E-115C32DD274E}" presName="textRect" presStyleLbl="revTx" presStyleIdx="2" presStyleCnt="6" custLinFactNeighborY="-99168">
        <dgm:presLayoutVars>
          <dgm:chMax val="1"/>
          <dgm:chPref val="1"/>
        </dgm:presLayoutVars>
      </dgm:prSet>
      <dgm:spPr/>
    </dgm:pt>
    <dgm:pt modelId="{8CCEE53E-7F81-4E40-A1FA-21113707CD0B}" type="pres">
      <dgm:prSet presAssocID="{1A005BE1-89AB-4D90-9DF0-79CD05EB3F16}" presName="sibTrans" presStyleCnt="0"/>
      <dgm:spPr/>
    </dgm:pt>
    <dgm:pt modelId="{E68ACC37-E894-48C5-9324-199CCA9437E1}" type="pres">
      <dgm:prSet presAssocID="{5622AB28-15BB-4F4F-BBCF-D0370A85516F}" presName="compNode" presStyleCnt="0"/>
      <dgm:spPr/>
    </dgm:pt>
    <dgm:pt modelId="{4F9D1E50-6541-444D-8D81-2BE82EE797D3}" type="pres">
      <dgm:prSet presAssocID="{5622AB28-15BB-4F4F-BBCF-D0370A85516F}" presName="iconRect" presStyleLbl="node1" presStyleIdx="3" presStyleCnt="6" custLinFactNeighborX="5233" custLinFactNeighborY="-52151"/>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Diploma Roll"/>
        </a:ext>
      </dgm:extLst>
    </dgm:pt>
    <dgm:pt modelId="{0A0A9F45-530B-4982-9B4E-D78088D3241A}" type="pres">
      <dgm:prSet presAssocID="{5622AB28-15BB-4F4F-BBCF-D0370A85516F}" presName="spaceRect" presStyleCnt="0"/>
      <dgm:spPr/>
    </dgm:pt>
    <dgm:pt modelId="{5DF8FE6F-1F4A-4FDF-A580-733D394CBFD9}" type="pres">
      <dgm:prSet presAssocID="{5622AB28-15BB-4F4F-BBCF-D0370A85516F}" presName="textRect" presStyleLbl="revTx" presStyleIdx="3" presStyleCnt="6" custLinFactNeighborX="-3053" custLinFactNeighborY="-62648">
        <dgm:presLayoutVars>
          <dgm:chMax val="1"/>
          <dgm:chPref val="1"/>
        </dgm:presLayoutVars>
      </dgm:prSet>
      <dgm:spPr/>
    </dgm:pt>
    <dgm:pt modelId="{0010868F-D500-4548-B22A-2B14DF545634}" type="pres">
      <dgm:prSet presAssocID="{0D92CB49-6400-4F72-AAC4-59FFDD7B9DA4}" presName="sibTrans" presStyleCnt="0"/>
      <dgm:spPr/>
    </dgm:pt>
    <dgm:pt modelId="{CD405AFA-12D7-421D-8BC0-B471638F6764}" type="pres">
      <dgm:prSet presAssocID="{C5C1FA7C-AF35-4210-ACFD-30A9EBDD0790}" presName="compNode" presStyleCnt="0"/>
      <dgm:spPr/>
    </dgm:pt>
    <dgm:pt modelId="{2C81B5B9-781A-4613-8065-A8FA11468C1B}" type="pres">
      <dgm:prSet presAssocID="{C5C1FA7C-AF35-4210-ACFD-30A9EBDD0790}" presName="iconRect" presStyleLbl="node1" presStyleIdx="4" presStyleCnt="6" custLinFactNeighborX="-509" custLinFactNeighborY="-52151"/>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Group Success"/>
        </a:ext>
      </dgm:extLst>
    </dgm:pt>
    <dgm:pt modelId="{6D21D95A-0E13-4266-B173-949A743D8A84}" type="pres">
      <dgm:prSet presAssocID="{C5C1FA7C-AF35-4210-ACFD-30A9EBDD0790}" presName="spaceRect" presStyleCnt="0"/>
      <dgm:spPr/>
    </dgm:pt>
    <dgm:pt modelId="{1B08B489-A930-458B-BA65-19F383F7DB41}" type="pres">
      <dgm:prSet presAssocID="{C5C1FA7C-AF35-4210-ACFD-30A9EBDD0790}" presName="textRect" presStyleLbl="revTx" presStyleIdx="4" presStyleCnt="6" custLinFactNeighborX="-229" custLinFactNeighborY="-65369">
        <dgm:presLayoutVars>
          <dgm:chMax val="1"/>
          <dgm:chPref val="1"/>
        </dgm:presLayoutVars>
      </dgm:prSet>
      <dgm:spPr/>
    </dgm:pt>
    <dgm:pt modelId="{BF719145-B657-472B-BD93-1ACC00921131}" type="pres">
      <dgm:prSet presAssocID="{8D557E1B-FBD8-4975-9E8A-0227DFB89320}" presName="sibTrans" presStyleCnt="0"/>
      <dgm:spPr/>
    </dgm:pt>
    <dgm:pt modelId="{46BF98E9-404F-4F07-AEDB-EC27716D619D}" type="pres">
      <dgm:prSet presAssocID="{4F138165-D9BB-4D76-91B4-6B651F249914}" presName="compNode" presStyleCnt="0"/>
      <dgm:spPr/>
    </dgm:pt>
    <dgm:pt modelId="{267A763E-CB20-448D-8974-CA8BCD112437}" type="pres">
      <dgm:prSet presAssocID="{4F138165-D9BB-4D76-91B4-6B651F249914}" presName="iconRect" presStyleLbl="node1" presStyleIdx="5" presStyleCnt="6" custLinFactNeighborX="7190" custLinFactNeighborY="-52151"/>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Newspaper"/>
        </a:ext>
      </dgm:extLst>
    </dgm:pt>
    <dgm:pt modelId="{FDCFA0E2-C43E-4CCB-BA49-B263D53EFF9D}" type="pres">
      <dgm:prSet presAssocID="{4F138165-D9BB-4D76-91B4-6B651F249914}" presName="spaceRect" presStyleCnt="0"/>
      <dgm:spPr/>
    </dgm:pt>
    <dgm:pt modelId="{2B84BD06-EAB1-4B24-A9B5-06C48BD1BF0D}" type="pres">
      <dgm:prSet presAssocID="{4F138165-D9BB-4D76-91B4-6B651F249914}" presName="textRect" presStyleLbl="revTx" presStyleIdx="5" presStyleCnt="6" custLinFactNeighborX="-785" custLinFactNeighborY="-65369">
        <dgm:presLayoutVars>
          <dgm:chMax val="1"/>
          <dgm:chPref val="1"/>
        </dgm:presLayoutVars>
      </dgm:prSet>
      <dgm:spPr/>
    </dgm:pt>
  </dgm:ptLst>
  <dgm:cxnLst>
    <dgm:cxn modelId="{C33C732A-634B-4B40-9D1A-AB921EFE517F}" srcId="{D982F7BF-E091-4512-864A-728002447E40}" destId="{4F138165-D9BB-4D76-91B4-6B651F249914}" srcOrd="5" destOrd="0" parTransId="{704E3350-2A91-4C3D-A1B6-34AF25E115CF}" sibTransId="{DCC4EA7D-F561-45A1-8A6A-D300C7F2FA8C}"/>
    <dgm:cxn modelId="{A74B2F31-2AF7-42C5-8778-800ED49675E5}" type="presOf" srcId="{59CDDE6E-0B34-49DA-B6AB-72140DAC419D}" destId="{3BC61DDF-2D62-4F41-96F3-E544DA4267E9}" srcOrd="0" destOrd="0" presId="urn:microsoft.com/office/officeart/2018/2/layout/IconLabelList"/>
    <dgm:cxn modelId="{19EAD937-D9A3-4C9A-ABC7-01CB9EC7DE24}" srcId="{D982F7BF-E091-4512-864A-728002447E40}" destId="{7FF77EF0-D4B8-4FD6-968C-9EF82A869187}" srcOrd="0" destOrd="0" parTransId="{13F2FF23-16B7-4CEB-B3D7-13AD8A69094C}" sibTransId="{F3AAA4EE-0F1A-4705-9CFA-D79BC1E646DF}"/>
    <dgm:cxn modelId="{B72E4944-F0C8-4034-A5AC-2EC050E83524}" type="presOf" srcId="{7FF77EF0-D4B8-4FD6-968C-9EF82A869187}" destId="{11AA6C7B-7A7F-41E5-828C-12D15A050B6B}" srcOrd="0" destOrd="0" presId="urn:microsoft.com/office/officeart/2018/2/layout/IconLabelList"/>
    <dgm:cxn modelId="{EF7B8D7E-C075-4EF2-AEAA-5F6021CB72DC}" srcId="{D982F7BF-E091-4512-864A-728002447E40}" destId="{5622AB28-15BB-4F4F-BBCF-D0370A85516F}" srcOrd="3" destOrd="0" parTransId="{BCABE4DC-27B5-4BA1-8C61-73FB82FB9055}" sibTransId="{0D92CB49-6400-4F72-AAC4-59FFDD7B9DA4}"/>
    <dgm:cxn modelId="{BC95588A-5263-4B3B-8DD6-DF97A105E681}" type="presOf" srcId="{4F138165-D9BB-4D76-91B4-6B651F249914}" destId="{2B84BD06-EAB1-4B24-A9B5-06C48BD1BF0D}" srcOrd="0" destOrd="0" presId="urn:microsoft.com/office/officeart/2018/2/layout/IconLabelList"/>
    <dgm:cxn modelId="{E06D59B8-203E-4B90-A580-FE34F9623524}" srcId="{D982F7BF-E091-4512-864A-728002447E40}" destId="{C5C1FA7C-AF35-4210-ACFD-30A9EBDD0790}" srcOrd="4" destOrd="0" parTransId="{22DC5ABA-D5B1-4127-B679-A40EF0A1FACB}" sibTransId="{8D557E1B-FBD8-4975-9E8A-0227DFB89320}"/>
    <dgm:cxn modelId="{B618A1CD-15FA-4EE8-8684-B5DDD54658C4}" srcId="{D982F7BF-E091-4512-864A-728002447E40}" destId="{59CDDE6E-0B34-49DA-B6AB-72140DAC419D}" srcOrd="1" destOrd="0" parTransId="{59B7F80C-18B5-4251-8F03-9BFAA71E0BEC}" sibTransId="{5635305B-C8C3-4B71-B038-EA17B7BB193F}"/>
    <dgm:cxn modelId="{A03370D7-70AF-4FD5-BAB6-824C67D5DAC4}" srcId="{D982F7BF-E091-4512-864A-728002447E40}" destId="{155E2020-01D9-400C-B05E-115C32DD274E}" srcOrd="2" destOrd="0" parTransId="{A22513EC-7B14-4A92-A992-35F6E1542DF9}" sibTransId="{1A005BE1-89AB-4D90-9DF0-79CD05EB3F16}"/>
    <dgm:cxn modelId="{4C42A3D7-0EA5-489B-905E-EC6F9D8552AD}" type="presOf" srcId="{5622AB28-15BB-4F4F-BBCF-D0370A85516F}" destId="{5DF8FE6F-1F4A-4FDF-A580-733D394CBFD9}" srcOrd="0" destOrd="0" presId="urn:microsoft.com/office/officeart/2018/2/layout/IconLabelList"/>
    <dgm:cxn modelId="{7EFC4ADD-D27B-4403-8834-67E5913CB7D9}" type="presOf" srcId="{D982F7BF-E091-4512-864A-728002447E40}" destId="{8B61AF0F-6C58-4DCB-BF25-DD2B2EFD8F11}" srcOrd="0" destOrd="0" presId="urn:microsoft.com/office/officeart/2018/2/layout/IconLabelList"/>
    <dgm:cxn modelId="{DDFE89E4-0766-433A-8E8E-6F131EFBFBE0}" type="presOf" srcId="{155E2020-01D9-400C-B05E-115C32DD274E}" destId="{2E4B833E-83F7-4153-9FDB-CEF32F5FBD32}" srcOrd="0" destOrd="0" presId="urn:microsoft.com/office/officeart/2018/2/layout/IconLabelList"/>
    <dgm:cxn modelId="{7B77EEF5-E3CC-4CAD-93A1-B01D14F5F3F2}" type="presOf" srcId="{C5C1FA7C-AF35-4210-ACFD-30A9EBDD0790}" destId="{1B08B489-A930-458B-BA65-19F383F7DB41}" srcOrd="0" destOrd="0" presId="urn:microsoft.com/office/officeart/2018/2/layout/IconLabelList"/>
    <dgm:cxn modelId="{535D8EED-E008-491B-9FDE-B4815CDDF6E1}" type="presParOf" srcId="{8B61AF0F-6C58-4DCB-BF25-DD2B2EFD8F11}" destId="{DF7FB458-657C-477B-96E3-A569F66878C1}" srcOrd="0" destOrd="0" presId="urn:microsoft.com/office/officeart/2018/2/layout/IconLabelList"/>
    <dgm:cxn modelId="{1FBFBA62-9D7C-41F8-8A9B-76237EA50ADA}" type="presParOf" srcId="{DF7FB458-657C-477B-96E3-A569F66878C1}" destId="{2D2E90DF-B147-4BF4-80A3-B05C569D86A4}" srcOrd="0" destOrd="0" presId="urn:microsoft.com/office/officeart/2018/2/layout/IconLabelList"/>
    <dgm:cxn modelId="{0C767C66-82D7-4656-938E-CA95BF9C1C40}" type="presParOf" srcId="{DF7FB458-657C-477B-96E3-A569F66878C1}" destId="{EFB6400C-14C9-4005-82B5-1D6FE2B3BB35}" srcOrd="1" destOrd="0" presId="urn:microsoft.com/office/officeart/2018/2/layout/IconLabelList"/>
    <dgm:cxn modelId="{9CE80991-F539-4D5B-8279-BDF24A1684ED}" type="presParOf" srcId="{DF7FB458-657C-477B-96E3-A569F66878C1}" destId="{11AA6C7B-7A7F-41E5-828C-12D15A050B6B}" srcOrd="2" destOrd="0" presId="urn:microsoft.com/office/officeart/2018/2/layout/IconLabelList"/>
    <dgm:cxn modelId="{7E23ADE9-FD84-48E4-9CEE-159AD888ADF1}" type="presParOf" srcId="{8B61AF0F-6C58-4DCB-BF25-DD2B2EFD8F11}" destId="{3E48F9E7-8733-4B9D-9FFC-6FD7E50C32B2}" srcOrd="1" destOrd="0" presId="urn:microsoft.com/office/officeart/2018/2/layout/IconLabelList"/>
    <dgm:cxn modelId="{F6925C7B-CEF8-4A5D-A237-B0FB20CF3A05}" type="presParOf" srcId="{8B61AF0F-6C58-4DCB-BF25-DD2B2EFD8F11}" destId="{54510D64-1D5B-4F7D-8EF3-DFF0117C7B31}" srcOrd="2" destOrd="0" presId="urn:microsoft.com/office/officeart/2018/2/layout/IconLabelList"/>
    <dgm:cxn modelId="{AD455785-88F4-4207-8435-736B1DF1513B}" type="presParOf" srcId="{54510D64-1D5B-4F7D-8EF3-DFF0117C7B31}" destId="{FF249552-BEF1-4573-9C30-8A639F0F738A}" srcOrd="0" destOrd="0" presId="urn:microsoft.com/office/officeart/2018/2/layout/IconLabelList"/>
    <dgm:cxn modelId="{9A8396C1-6EB2-45D1-B7A2-E0F182F44804}" type="presParOf" srcId="{54510D64-1D5B-4F7D-8EF3-DFF0117C7B31}" destId="{3184C5F1-12B8-406C-8BEA-D7728B92A545}" srcOrd="1" destOrd="0" presId="urn:microsoft.com/office/officeart/2018/2/layout/IconLabelList"/>
    <dgm:cxn modelId="{4C241F7E-7B23-4100-ABC6-9049548B4AFF}" type="presParOf" srcId="{54510D64-1D5B-4F7D-8EF3-DFF0117C7B31}" destId="{3BC61DDF-2D62-4F41-96F3-E544DA4267E9}" srcOrd="2" destOrd="0" presId="urn:microsoft.com/office/officeart/2018/2/layout/IconLabelList"/>
    <dgm:cxn modelId="{41085FD2-09BA-4D22-8BB1-8A93B2790F2C}" type="presParOf" srcId="{8B61AF0F-6C58-4DCB-BF25-DD2B2EFD8F11}" destId="{F6449C8C-B7C2-4510-96DF-6E85ED41D438}" srcOrd="3" destOrd="0" presId="urn:microsoft.com/office/officeart/2018/2/layout/IconLabelList"/>
    <dgm:cxn modelId="{6A5F20D5-EFD0-4E90-AD7C-ECDC91FF6E6E}" type="presParOf" srcId="{8B61AF0F-6C58-4DCB-BF25-DD2B2EFD8F11}" destId="{E4989518-473B-4C7A-9667-94BB4EC60B20}" srcOrd="4" destOrd="0" presId="urn:microsoft.com/office/officeart/2018/2/layout/IconLabelList"/>
    <dgm:cxn modelId="{FB7965CB-0706-49CA-BAAE-9BC8FA29157E}" type="presParOf" srcId="{E4989518-473B-4C7A-9667-94BB4EC60B20}" destId="{991E05CA-529E-492C-9AA9-E8CF48283BEF}" srcOrd="0" destOrd="0" presId="urn:microsoft.com/office/officeart/2018/2/layout/IconLabelList"/>
    <dgm:cxn modelId="{6999E25F-B2F9-4FF8-8B1E-4EDA56DCAA04}" type="presParOf" srcId="{E4989518-473B-4C7A-9667-94BB4EC60B20}" destId="{ACC05B77-9E8F-4930-8A65-6E7083DCFD8E}" srcOrd="1" destOrd="0" presId="urn:microsoft.com/office/officeart/2018/2/layout/IconLabelList"/>
    <dgm:cxn modelId="{9ADC76BD-052F-4709-BE8E-A5837BDCFE88}" type="presParOf" srcId="{E4989518-473B-4C7A-9667-94BB4EC60B20}" destId="{2E4B833E-83F7-4153-9FDB-CEF32F5FBD32}" srcOrd="2" destOrd="0" presId="urn:microsoft.com/office/officeart/2018/2/layout/IconLabelList"/>
    <dgm:cxn modelId="{C3077072-21D1-44B8-87B8-8A4A9207DA5A}" type="presParOf" srcId="{8B61AF0F-6C58-4DCB-BF25-DD2B2EFD8F11}" destId="{8CCEE53E-7F81-4E40-A1FA-21113707CD0B}" srcOrd="5" destOrd="0" presId="urn:microsoft.com/office/officeart/2018/2/layout/IconLabelList"/>
    <dgm:cxn modelId="{5F1821AA-7FA3-4891-B651-F71BB010F749}" type="presParOf" srcId="{8B61AF0F-6C58-4DCB-BF25-DD2B2EFD8F11}" destId="{E68ACC37-E894-48C5-9324-199CCA9437E1}" srcOrd="6" destOrd="0" presId="urn:microsoft.com/office/officeart/2018/2/layout/IconLabelList"/>
    <dgm:cxn modelId="{6F1E34D4-1BC5-47E9-8D2E-3B9DE09286EB}" type="presParOf" srcId="{E68ACC37-E894-48C5-9324-199CCA9437E1}" destId="{4F9D1E50-6541-444D-8D81-2BE82EE797D3}" srcOrd="0" destOrd="0" presId="urn:microsoft.com/office/officeart/2018/2/layout/IconLabelList"/>
    <dgm:cxn modelId="{899AAD62-7AE7-4FFC-A3B7-3F48F9362000}" type="presParOf" srcId="{E68ACC37-E894-48C5-9324-199CCA9437E1}" destId="{0A0A9F45-530B-4982-9B4E-D78088D3241A}" srcOrd="1" destOrd="0" presId="urn:microsoft.com/office/officeart/2018/2/layout/IconLabelList"/>
    <dgm:cxn modelId="{28403084-2E90-4E72-BA1E-297E97B24DB0}" type="presParOf" srcId="{E68ACC37-E894-48C5-9324-199CCA9437E1}" destId="{5DF8FE6F-1F4A-4FDF-A580-733D394CBFD9}" srcOrd="2" destOrd="0" presId="urn:microsoft.com/office/officeart/2018/2/layout/IconLabelList"/>
    <dgm:cxn modelId="{3F7F6557-45B8-4DBE-BCB6-16FFE6E0FB75}" type="presParOf" srcId="{8B61AF0F-6C58-4DCB-BF25-DD2B2EFD8F11}" destId="{0010868F-D500-4548-B22A-2B14DF545634}" srcOrd="7" destOrd="0" presId="urn:microsoft.com/office/officeart/2018/2/layout/IconLabelList"/>
    <dgm:cxn modelId="{93134BE4-9A00-4F6A-9216-2F62F8A73A92}" type="presParOf" srcId="{8B61AF0F-6C58-4DCB-BF25-DD2B2EFD8F11}" destId="{CD405AFA-12D7-421D-8BC0-B471638F6764}" srcOrd="8" destOrd="0" presId="urn:microsoft.com/office/officeart/2018/2/layout/IconLabelList"/>
    <dgm:cxn modelId="{D03438E4-B5EA-4574-B9EA-75D0AD1577F8}" type="presParOf" srcId="{CD405AFA-12D7-421D-8BC0-B471638F6764}" destId="{2C81B5B9-781A-4613-8065-A8FA11468C1B}" srcOrd="0" destOrd="0" presId="urn:microsoft.com/office/officeart/2018/2/layout/IconLabelList"/>
    <dgm:cxn modelId="{DB9D163B-2C79-490F-8A96-752AACF34D78}" type="presParOf" srcId="{CD405AFA-12D7-421D-8BC0-B471638F6764}" destId="{6D21D95A-0E13-4266-B173-949A743D8A84}" srcOrd="1" destOrd="0" presId="urn:microsoft.com/office/officeart/2018/2/layout/IconLabelList"/>
    <dgm:cxn modelId="{B35058EC-EC2B-4B81-A6A2-189519534E23}" type="presParOf" srcId="{CD405AFA-12D7-421D-8BC0-B471638F6764}" destId="{1B08B489-A930-458B-BA65-19F383F7DB41}" srcOrd="2" destOrd="0" presId="urn:microsoft.com/office/officeart/2018/2/layout/IconLabelList"/>
    <dgm:cxn modelId="{F0892EBC-60FB-463E-9E86-C0998F95BCE6}" type="presParOf" srcId="{8B61AF0F-6C58-4DCB-BF25-DD2B2EFD8F11}" destId="{BF719145-B657-472B-BD93-1ACC00921131}" srcOrd="9" destOrd="0" presId="urn:microsoft.com/office/officeart/2018/2/layout/IconLabelList"/>
    <dgm:cxn modelId="{07B3D2D5-2B22-476F-BC95-A45FA90078DB}" type="presParOf" srcId="{8B61AF0F-6C58-4DCB-BF25-DD2B2EFD8F11}" destId="{46BF98E9-404F-4F07-AEDB-EC27716D619D}" srcOrd="10" destOrd="0" presId="urn:microsoft.com/office/officeart/2018/2/layout/IconLabelList"/>
    <dgm:cxn modelId="{68C9E642-122F-4F29-B12F-3D131435D136}" type="presParOf" srcId="{46BF98E9-404F-4F07-AEDB-EC27716D619D}" destId="{267A763E-CB20-448D-8974-CA8BCD112437}" srcOrd="0" destOrd="0" presId="urn:microsoft.com/office/officeart/2018/2/layout/IconLabelList"/>
    <dgm:cxn modelId="{C225C953-F860-4EA4-A4FE-34D9B9730F5B}" type="presParOf" srcId="{46BF98E9-404F-4F07-AEDB-EC27716D619D}" destId="{FDCFA0E2-C43E-4CCB-BA49-B263D53EFF9D}" srcOrd="1" destOrd="0" presId="urn:microsoft.com/office/officeart/2018/2/layout/IconLabelList"/>
    <dgm:cxn modelId="{9FEC82AA-D4EA-41C1-85E8-7771EBC32C10}" type="presParOf" srcId="{46BF98E9-404F-4F07-AEDB-EC27716D619D}" destId="{2B84BD06-EAB1-4B24-A9B5-06C48BD1BF0D}"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8D107C1-5490-4878-90B7-8C027F1B6D06}"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A347D167-3889-4506-B432-B50C7ACF7090}">
      <dgm:prSet/>
      <dgm:spPr/>
      <dgm:t>
        <a:bodyPr/>
        <a:lstStyle/>
        <a:p>
          <a:pPr>
            <a:defRPr cap="all"/>
          </a:pPr>
          <a:r>
            <a:rPr lang="en-US"/>
            <a:t>What does it look like in practice?</a:t>
          </a:r>
        </a:p>
      </dgm:t>
    </dgm:pt>
    <dgm:pt modelId="{B23BE796-EDF7-412D-B4BC-B34E87D24AC2}" type="parTrans" cxnId="{92810AC4-A9E5-4CA0-95E9-408BFDA1A1A9}">
      <dgm:prSet/>
      <dgm:spPr/>
      <dgm:t>
        <a:bodyPr/>
        <a:lstStyle/>
        <a:p>
          <a:endParaRPr lang="en-US"/>
        </a:p>
      </dgm:t>
    </dgm:pt>
    <dgm:pt modelId="{B2CFFC14-6A13-41CC-A090-F2FB54C1B5C9}" type="sibTrans" cxnId="{92810AC4-A9E5-4CA0-95E9-408BFDA1A1A9}">
      <dgm:prSet/>
      <dgm:spPr/>
      <dgm:t>
        <a:bodyPr/>
        <a:lstStyle/>
        <a:p>
          <a:endParaRPr lang="en-US"/>
        </a:p>
      </dgm:t>
    </dgm:pt>
    <dgm:pt modelId="{E23BBB75-D087-40DD-B423-5AC9E3AB5B89}">
      <dgm:prSet/>
      <dgm:spPr/>
      <dgm:t>
        <a:bodyPr/>
        <a:lstStyle/>
        <a:p>
          <a:pPr>
            <a:defRPr cap="all"/>
          </a:pPr>
          <a:r>
            <a:rPr lang="en-US" dirty="0"/>
            <a:t>A Case </a:t>
          </a:r>
          <a:r>
            <a:rPr lang="en-US" dirty="0" err="1"/>
            <a:t>StudY</a:t>
          </a:r>
          <a:endParaRPr lang="en-US" dirty="0"/>
        </a:p>
      </dgm:t>
    </dgm:pt>
    <dgm:pt modelId="{59C3ED6C-FB17-4BE2-A49E-C47FBA7ED6DE}" type="parTrans" cxnId="{D1817423-C291-4CCF-8931-030F05340D01}">
      <dgm:prSet/>
      <dgm:spPr/>
      <dgm:t>
        <a:bodyPr/>
        <a:lstStyle/>
        <a:p>
          <a:endParaRPr lang="en-US"/>
        </a:p>
      </dgm:t>
    </dgm:pt>
    <dgm:pt modelId="{4BB3BF96-6BE9-4431-B0C5-22A023BCE420}" type="sibTrans" cxnId="{D1817423-C291-4CCF-8931-030F05340D01}">
      <dgm:prSet/>
      <dgm:spPr/>
      <dgm:t>
        <a:bodyPr/>
        <a:lstStyle/>
        <a:p>
          <a:endParaRPr lang="en-US"/>
        </a:p>
      </dgm:t>
    </dgm:pt>
    <dgm:pt modelId="{622C6EC0-70AE-4CFC-8822-F7DE3AE47EAC}" type="pres">
      <dgm:prSet presAssocID="{08D107C1-5490-4878-90B7-8C027F1B6D06}" presName="root" presStyleCnt="0">
        <dgm:presLayoutVars>
          <dgm:dir/>
          <dgm:resizeHandles val="exact"/>
        </dgm:presLayoutVars>
      </dgm:prSet>
      <dgm:spPr/>
    </dgm:pt>
    <dgm:pt modelId="{C75E74DC-B702-4D18-A26F-FAA5F0B0DE8A}" type="pres">
      <dgm:prSet presAssocID="{A347D167-3889-4506-B432-B50C7ACF7090}" presName="compNode" presStyleCnt="0"/>
      <dgm:spPr/>
    </dgm:pt>
    <dgm:pt modelId="{9C0519F8-E5CE-46B2-8DA6-F3D2E526F3D7}" type="pres">
      <dgm:prSet presAssocID="{A347D167-3889-4506-B432-B50C7ACF7090}" presName="iconBgRect" presStyleLbl="bgShp" presStyleIdx="0" presStyleCnt="2"/>
      <dgm:spPr/>
    </dgm:pt>
    <dgm:pt modelId="{A4311502-F149-4619-93FF-1086775C02C2}" type="pres">
      <dgm:prSet presAssocID="{A347D167-3889-4506-B432-B50C7ACF7090}"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agnifying glass"/>
        </a:ext>
      </dgm:extLst>
    </dgm:pt>
    <dgm:pt modelId="{ECE012AA-13C2-43F4-AA64-DFA8C511092C}" type="pres">
      <dgm:prSet presAssocID="{A347D167-3889-4506-B432-B50C7ACF7090}" presName="spaceRect" presStyleCnt="0"/>
      <dgm:spPr/>
    </dgm:pt>
    <dgm:pt modelId="{E604202B-2803-4EA9-83BF-82468D6785BB}" type="pres">
      <dgm:prSet presAssocID="{A347D167-3889-4506-B432-B50C7ACF7090}" presName="textRect" presStyleLbl="revTx" presStyleIdx="0" presStyleCnt="2">
        <dgm:presLayoutVars>
          <dgm:chMax val="1"/>
          <dgm:chPref val="1"/>
        </dgm:presLayoutVars>
      </dgm:prSet>
      <dgm:spPr/>
    </dgm:pt>
    <dgm:pt modelId="{373377AB-F055-4AE6-BFA7-A8A4E62DAEC2}" type="pres">
      <dgm:prSet presAssocID="{B2CFFC14-6A13-41CC-A090-F2FB54C1B5C9}" presName="sibTrans" presStyleCnt="0"/>
      <dgm:spPr/>
    </dgm:pt>
    <dgm:pt modelId="{7F2AA442-39BB-4AA8-9034-641C8AF2476E}" type="pres">
      <dgm:prSet presAssocID="{E23BBB75-D087-40DD-B423-5AC9E3AB5B89}" presName="compNode" presStyleCnt="0"/>
      <dgm:spPr/>
    </dgm:pt>
    <dgm:pt modelId="{F656317E-A2ED-4EE5-ADAD-4748A5A2AE2E}" type="pres">
      <dgm:prSet presAssocID="{E23BBB75-D087-40DD-B423-5AC9E3AB5B89}" presName="iconBgRect" presStyleLbl="bgShp" presStyleIdx="1" presStyleCnt="2"/>
      <dgm:spPr/>
    </dgm:pt>
    <dgm:pt modelId="{C08DC3A0-2AAC-48E0-B438-A8B4588C1E8B}" type="pres">
      <dgm:prSet presAssocID="{E23BBB75-D087-40DD-B423-5AC9E3AB5B89}"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cument"/>
        </a:ext>
      </dgm:extLst>
    </dgm:pt>
    <dgm:pt modelId="{6B1A5B23-0C85-47A9-96AB-BA3057E58303}" type="pres">
      <dgm:prSet presAssocID="{E23BBB75-D087-40DD-B423-5AC9E3AB5B89}" presName="spaceRect" presStyleCnt="0"/>
      <dgm:spPr/>
    </dgm:pt>
    <dgm:pt modelId="{7D4AC8E4-A321-4EAC-9CF2-BF128035175F}" type="pres">
      <dgm:prSet presAssocID="{E23BBB75-D087-40DD-B423-5AC9E3AB5B89}" presName="textRect" presStyleLbl="revTx" presStyleIdx="1" presStyleCnt="2">
        <dgm:presLayoutVars>
          <dgm:chMax val="1"/>
          <dgm:chPref val="1"/>
        </dgm:presLayoutVars>
      </dgm:prSet>
      <dgm:spPr/>
    </dgm:pt>
  </dgm:ptLst>
  <dgm:cxnLst>
    <dgm:cxn modelId="{D1817423-C291-4CCF-8931-030F05340D01}" srcId="{08D107C1-5490-4878-90B7-8C027F1B6D06}" destId="{E23BBB75-D087-40DD-B423-5AC9E3AB5B89}" srcOrd="1" destOrd="0" parTransId="{59C3ED6C-FB17-4BE2-A49E-C47FBA7ED6DE}" sibTransId="{4BB3BF96-6BE9-4431-B0C5-22A023BCE420}"/>
    <dgm:cxn modelId="{C091042D-3702-4E9E-A40E-6795576BB110}" type="presOf" srcId="{A347D167-3889-4506-B432-B50C7ACF7090}" destId="{E604202B-2803-4EA9-83BF-82468D6785BB}" srcOrd="0" destOrd="0" presId="urn:microsoft.com/office/officeart/2018/5/layout/IconCircleLabelList"/>
    <dgm:cxn modelId="{B5698849-CE7A-44B8-988E-52F33D845348}" type="presOf" srcId="{E23BBB75-D087-40DD-B423-5AC9E3AB5B89}" destId="{7D4AC8E4-A321-4EAC-9CF2-BF128035175F}" srcOrd="0" destOrd="0" presId="urn:microsoft.com/office/officeart/2018/5/layout/IconCircleLabelList"/>
    <dgm:cxn modelId="{92810AC4-A9E5-4CA0-95E9-408BFDA1A1A9}" srcId="{08D107C1-5490-4878-90B7-8C027F1B6D06}" destId="{A347D167-3889-4506-B432-B50C7ACF7090}" srcOrd="0" destOrd="0" parTransId="{B23BE796-EDF7-412D-B4BC-B34E87D24AC2}" sibTransId="{B2CFFC14-6A13-41CC-A090-F2FB54C1B5C9}"/>
    <dgm:cxn modelId="{AB7B58E7-E988-4E96-BC81-6469441CDF1B}" type="presOf" srcId="{08D107C1-5490-4878-90B7-8C027F1B6D06}" destId="{622C6EC0-70AE-4CFC-8822-F7DE3AE47EAC}" srcOrd="0" destOrd="0" presId="urn:microsoft.com/office/officeart/2018/5/layout/IconCircleLabelList"/>
    <dgm:cxn modelId="{16959190-640E-4926-B882-34658021609B}" type="presParOf" srcId="{622C6EC0-70AE-4CFC-8822-F7DE3AE47EAC}" destId="{C75E74DC-B702-4D18-A26F-FAA5F0B0DE8A}" srcOrd="0" destOrd="0" presId="urn:microsoft.com/office/officeart/2018/5/layout/IconCircleLabelList"/>
    <dgm:cxn modelId="{26F0026D-9377-4B4B-8326-F75220BF3FB4}" type="presParOf" srcId="{C75E74DC-B702-4D18-A26F-FAA5F0B0DE8A}" destId="{9C0519F8-E5CE-46B2-8DA6-F3D2E526F3D7}" srcOrd="0" destOrd="0" presId="urn:microsoft.com/office/officeart/2018/5/layout/IconCircleLabelList"/>
    <dgm:cxn modelId="{36CDF522-D178-48B3-9CF5-A22C17A73AB1}" type="presParOf" srcId="{C75E74DC-B702-4D18-A26F-FAA5F0B0DE8A}" destId="{A4311502-F149-4619-93FF-1086775C02C2}" srcOrd="1" destOrd="0" presId="urn:microsoft.com/office/officeart/2018/5/layout/IconCircleLabelList"/>
    <dgm:cxn modelId="{AFED138F-047B-4034-A6D6-3D278A706F2E}" type="presParOf" srcId="{C75E74DC-B702-4D18-A26F-FAA5F0B0DE8A}" destId="{ECE012AA-13C2-43F4-AA64-DFA8C511092C}" srcOrd="2" destOrd="0" presId="urn:microsoft.com/office/officeart/2018/5/layout/IconCircleLabelList"/>
    <dgm:cxn modelId="{BB45DBA0-4CE9-4B58-A5C7-44361BD9986E}" type="presParOf" srcId="{C75E74DC-B702-4D18-A26F-FAA5F0B0DE8A}" destId="{E604202B-2803-4EA9-83BF-82468D6785BB}" srcOrd="3" destOrd="0" presId="urn:microsoft.com/office/officeart/2018/5/layout/IconCircleLabelList"/>
    <dgm:cxn modelId="{78505784-B919-4D72-93A2-7406E1EF3F70}" type="presParOf" srcId="{622C6EC0-70AE-4CFC-8822-F7DE3AE47EAC}" destId="{373377AB-F055-4AE6-BFA7-A8A4E62DAEC2}" srcOrd="1" destOrd="0" presId="urn:microsoft.com/office/officeart/2018/5/layout/IconCircleLabelList"/>
    <dgm:cxn modelId="{F572DF44-CFDE-4B89-8E17-7BA106FBFCCC}" type="presParOf" srcId="{622C6EC0-70AE-4CFC-8822-F7DE3AE47EAC}" destId="{7F2AA442-39BB-4AA8-9034-641C8AF2476E}" srcOrd="2" destOrd="0" presId="urn:microsoft.com/office/officeart/2018/5/layout/IconCircleLabelList"/>
    <dgm:cxn modelId="{9D2297B3-6D79-454E-A5FA-EBD58880F8F2}" type="presParOf" srcId="{7F2AA442-39BB-4AA8-9034-641C8AF2476E}" destId="{F656317E-A2ED-4EE5-ADAD-4748A5A2AE2E}" srcOrd="0" destOrd="0" presId="urn:microsoft.com/office/officeart/2018/5/layout/IconCircleLabelList"/>
    <dgm:cxn modelId="{DDF911CB-EF69-4E30-97A1-A5B617ED4048}" type="presParOf" srcId="{7F2AA442-39BB-4AA8-9034-641C8AF2476E}" destId="{C08DC3A0-2AAC-48E0-B438-A8B4588C1E8B}" srcOrd="1" destOrd="0" presId="urn:microsoft.com/office/officeart/2018/5/layout/IconCircleLabelList"/>
    <dgm:cxn modelId="{2C70D413-1ADE-4183-80FD-909BF233C24A}" type="presParOf" srcId="{7F2AA442-39BB-4AA8-9034-641C8AF2476E}" destId="{6B1A5B23-0C85-47A9-96AB-BA3057E58303}" srcOrd="2" destOrd="0" presId="urn:microsoft.com/office/officeart/2018/5/layout/IconCircleLabelList"/>
    <dgm:cxn modelId="{391398E2-0DE7-4B58-892F-0AA5F90087E1}" type="presParOf" srcId="{7F2AA442-39BB-4AA8-9034-641C8AF2476E}" destId="{7D4AC8E4-A321-4EAC-9CF2-BF128035175F}"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2E90DF-B147-4BF4-80A3-B05C569D86A4}">
      <dsp:nvSpPr>
        <dsp:cNvPr id="0" name=""/>
        <dsp:cNvSpPr/>
      </dsp:nvSpPr>
      <dsp:spPr>
        <a:xfrm>
          <a:off x="393347" y="353247"/>
          <a:ext cx="641513" cy="64151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1AA6C7B-7A7F-41E5-828C-12D15A050B6B}">
      <dsp:nvSpPr>
        <dsp:cNvPr id="0" name=""/>
        <dsp:cNvSpPr/>
      </dsp:nvSpPr>
      <dsp:spPr>
        <a:xfrm>
          <a:off x="0" y="1247515"/>
          <a:ext cx="1425585" cy="570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dirty="0"/>
            <a:t>3-time Chamber of the Year winner (2024, 2020, 2016);</a:t>
          </a:r>
        </a:p>
      </dsp:txBody>
      <dsp:txXfrm>
        <a:off x="0" y="1247515"/>
        <a:ext cx="1425585" cy="570234"/>
      </dsp:txXfrm>
    </dsp:sp>
    <dsp:sp modelId="{FF249552-BEF1-4573-9C30-8A639F0F738A}">
      <dsp:nvSpPr>
        <dsp:cNvPr id="0" name=""/>
        <dsp:cNvSpPr/>
      </dsp:nvSpPr>
      <dsp:spPr>
        <a:xfrm>
          <a:off x="2065145" y="352837"/>
          <a:ext cx="641513" cy="64151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BC61DDF-2D62-4F41-96F3-E544DA4267E9}">
      <dsp:nvSpPr>
        <dsp:cNvPr id="0" name=""/>
        <dsp:cNvSpPr/>
      </dsp:nvSpPr>
      <dsp:spPr>
        <a:xfrm>
          <a:off x="1673109" y="1281084"/>
          <a:ext cx="1425585" cy="570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dirty="0"/>
            <a:t>Chamber Innovation Grand Prize Winner by </a:t>
          </a:r>
          <a:r>
            <a:rPr lang="en-US" sz="1100" kern="1200" dirty="0" err="1"/>
            <a:t>ChamberMaster</a:t>
          </a:r>
          <a:r>
            <a:rPr lang="en-US" sz="1100" kern="1200" dirty="0"/>
            <a:t> (2017); </a:t>
          </a:r>
        </a:p>
      </dsp:txBody>
      <dsp:txXfrm>
        <a:off x="1673109" y="1281084"/>
        <a:ext cx="1425585" cy="570234"/>
      </dsp:txXfrm>
    </dsp:sp>
    <dsp:sp modelId="{991E05CA-529E-492C-9AA9-E8CF48283BEF}">
      <dsp:nvSpPr>
        <dsp:cNvPr id="0" name=""/>
        <dsp:cNvSpPr/>
      </dsp:nvSpPr>
      <dsp:spPr>
        <a:xfrm>
          <a:off x="3642820" y="397601"/>
          <a:ext cx="641513" cy="64151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E4B833E-83F7-4153-9FDB-CEF32F5FBD32}">
      <dsp:nvSpPr>
        <dsp:cNvPr id="0" name=""/>
        <dsp:cNvSpPr/>
      </dsp:nvSpPr>
      <dsp:spPr>
        <a:xfrm>
          <a:off x="3351438" y="1252709"/>
          <a:ext cx="1425585" cy="570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dirty="0"/>
            <a:t>Chamber Innovation Honorable Mention (2019); </a:t>
          </a:r>
        </a:p>
      </dsp:txBody>
      <dsp:txXfrm>
        <a:off x="3351438" y="1252709"/>
        <a:ext cx="1425585" cy="570234"/>
      </dsp:txXfrm>
    </dsp:sp>
    <dsp:sp modelId="{4F9D1E50-6541-444D-8D81-2BE82EE797D3}">
      <dsp:nvSpPr>
        <dsp:cNvPr id="0" name=""/>
        <dsp:cNvSpPr/>
      </dsp:nvSpPr>
      <dsp:spPr>
        <a:xfrm>
          <a:off x="426917" y="2410274"/>
          <a:ext cx="641513" cy="64151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F8FE6F-1F4A-4FDF-A580-733D394CBFD9}">
      <dsp:nvSpPr>
        <dsp:cNvPr id="0" name=""/>
        <dsp:cNvSpPr/>
      </dsp:nvSpPr>
      <dsp:spPr>
        <a:xfrm>
          <a:off x="0" y="3271074"/>
          <a:ext cx="1425585" cy="570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dirty="0"/>
            <a:t>Core Competency Award from Western Association of Chamber Executives (2023, 2020, 2016);</a:t>
          </a:r>
        </a:p>
      </dsp:txBody>
      <dsp:txXfrm>
        <a:off x="0" y="3271074"/>
        <a:ext cx="1425585" cy="570234"/>
      </dsp:txXfrm>
    </dsp:sp>
    <dsp:sp modelId="{2C81B5B9-781A-4613-8065-A8FA11468C1B}">
      <dsp:nvSpPr>
        <dsp:cNvPr id="0" name=""/>
        <dsp:cNvSpPr/>
      </dsp:nvSpPr>
      <dsp:spPr>
        <a:xfrm>
          <a:off x="2065145" y="2410274"/>
          <a:ext cx="641513" cy="641513"/>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B08B489-A930-458B-BA65-19F383F7DB41}">
      <dsp:nvSpPr>
        <dsp:cNvPr id="0" name=""/>
        <dsp:cNvSpPr/>
      </dsp:nvSpPr>
      <dsp:spPr>
        <a:xfrm>
          <a:off x="1673109" y="3255558"/>
          <a:ext cx="1425585" cy="570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dirty="0"/>
            <a:t>"Special Achievement Award" from Colorado Chamber of Commerce Executives (2024, 2023, 2015);</a:t>
          </a:r>
        </a:p>
      </dsp:txBody>
      <dsp:txXfrm>
        <a:off x="1673109" y="3255558"/>
        <a:ext cx="1425585" cy="570234"/>
      </dsp:txXfrm>
    </dsp:sp>
    <dsp:sp modelId="{267A763E-CB20-448D-8974-CA8BCD112437}">
      <dsp:nvSpPr>
        <dsp:cNvPr id="0" name=""/>
        <dsp:cNvSpPr/>
      </dsp:nvSpPr>
      <dsp:spPr>
        <a:xfrm>
          <a:off x="3789598" y="2410274"/>
          <a:ext cx="641513" cy="641513"/>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B84BD06-EAB1-4B24-A9B5-06C48BD1BF0D}">
      <dsp:nvSpPr>
        <dsp:cNvPr id="0" name=""/>
        <dsp:cNvSpPr/>
      </dsp:nvSpPr>
      <dsp:spPr>
        <a:xfrm>
          <a:off x="3340247" y="3255558"/>
          <a:ext cx="1425585" cy="570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dirty="0"/>
            <a:t>"Top Destination Marketing Organization"​ by Colorado Meetings &amp; Events magazine (2019, 2017, 2013, 2011)</a:t>
          </a:r>
        </a:p>
      </dsp:txBody>
      <dsp:txXfrm>
        <a:off x="3340247" y="3255558"/>
        <a:ext cx="1425585" cy="5702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0519F8-E5CE-46B2-8DA6-F3D2E526F3D7}">
      <dsp:nvSpPr>
        <dsp:cNvPr id="0" name=""/>
        <dsp:cNvSpPr/>
      </dsp:nvSpPr>
      <dsp:spPr>
        <a:xfrm>
          <a:off x="2250914" y="296402"/>
          <a:ext cx="2196000" cy="219600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4311502-F149-4619-93FF-1086775C02C2}">
      <dsp:nvSpPr>
        <dsp:cNvPr id="0" name=""/>
        <dsp:cNvSpPr/>
      </dsp:nvSpPr>
      <dsp:spPr>
        <a:xfrm>
          <a:off x="2718914" y="764402"/>
          <a:ext cx="1260000" cy="126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604202B-2803-4EA9-83BF-82468D6785BB}">
      <dsp:nvSpPr>
        <dsp:cNvPr id="0" name=""/>
        <dsp:cNvSpPr/>
      </dsp:nvSpPr>
      <dsp:spPr>
        <a:xfrm>
          <a:off x="1548914" y="3176402"/>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defRPr cap="all"/>
          </a:pPr>
          <a:r>
            <a:rPr lang="en-US" sz="2500" kern="1200"/>
            <a:t>What does it look like in practice?</a:t>
          </a:r>
        </a:p>
      </dsp:txBody>
      <dsp:txXfrm>
        <a:off x="1548914" y="3176402"/>
        <a:ext cx="3600000" cy="720000"/>
      </dsp:txXfrm>
    </dsp:sp>
    <dsp:sp modelId="{F656317E-A2ED-4EE5-ADAD-4748A5A2AE2E}">
      <dsp:nvSpPr>
        <dsp:cNvPr id="0" name=""/>
        <dsp:cNvSpPr/>
      </dsp:nvSpPr>
      <dsp:spPr>
        <a:xfrm>
          <a:off x="6480914" y="296402"/>
          <a:ext cx="2196000" cy="2196000"/>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08DC3A0-2AAC-48E0-B438-A8B4588C1E8B}">
      <dsp:nvSpPr>
        <dsp:cNvPr id="0" name=""/>
        <dsp:cNvSpPr/>
      </dsp:nvSpPr>
      <dsp:spPr>
        <a:xfrm>
          <a:off x="6948914" y="764402"/>
          <a:ext cx="1260000" cy="126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D4AC8E4-A321-4EAC-9CF2-BF128035175F}">
      <dsp:nvSpPr>
        <dsp:cNvPr id="0" name=""/>
        <dsp:cNvSpPr/>
      </dsp:nvSpPr>
      <dsp:spPr>
        <a:xfrm>
          <a:off x="5778914" y="3176402"/>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defRPr cap="all"/>
          </a:pPr>
          <a:r>
            <a:rPr lang="en-US" sz="2500" kern="1200" dirty="0"/>
            <a:t>A Case </a:t>
          </a:r>
          <a:r>
            <a:rPr lang="en-US" sz="2500" kern="1200" dirty="0" err="1"/>
            <a:t>StudY</a:t>
          </a:r>
          <a:endParaRPr lang="en-US" sz="2500" kern="1200" dirty="0"/>
        </a:p>
      </dsp:txBody>
      <dsp:txXfrm>
        <a:off x="5778914" y="3176402"/>
        <a:ext cx="3600000" cy="720000"/>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FC593A-24B0-8A40-AE5C-3D1A34D3CFAB}" type="datetimeFigureOut">
              <a:rPr lang="en-US" smtClean="0"/>
              <a:t>2/13/2025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2E8BC2-E71D-5B4A-90A2-327C2A190B84}" type="slidenum">
              <a:rPr lang="en-US" smtClean="0"/>
              <a:t>‹#›</a:t>
            </a:fld>
            <a:endParaRPr lang="en-US"/>
          </a:p>
        </p:txBody>
      </p:sp>
    </p:spTree>
    <p:extLst>
      <p:ext uri="{BB962C8B-B14F-4D97-AF65-F5344CB8AC3E}">
        <p14:creationId xmlns:p14="http://schemas.microsoft.com/office/powerpoint/2010/main" val="30345864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FDECD-79DB-384B-A4E2-97C7D357A26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74DA106-BE27-3FDA-AC2A-C866231B606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04EAD3-9BBE-185B-9BA7-8001C26818A3}"/>
              </a:ext>
            </a:extLst>
          </p:cNvPr>
          <p:cNvSpPr>
            <a:spLocks noGrp="1"/>
          </p:cNvSpPr>
          <p:nvPr>
            <p:ph type="dt" sz="half" idx="10"/>
          </p:nvPr>
        </p:nvSpPr>
        <p:spPr/>
        <p:txBody>
          <a:bodyPr/>
          <a:lstStyle/>
          <a:p>
            <a:fld id="{20F97B62-4FA1-4C2A-8AE4-15BFBD820CD9}" type="datetimeFigureOut">
              <a:rPr lang="en-US" smtClean="0"/>
              <a:t>2/13/2025</a:t>
            </a:fld>
            <a:endParaRPr lang="en-US"/>
          </a:p>
        </p:txBody>
      </p:sp>
      <p:sp>
        <p:nvSpPr>
          <p:cNvPr id="5" name="Footer Placeholder 4">
            <a:extLst>
              <a:ext uri="{FF2B5EF4-FFF2-40B4-BE49-F238E27FC236}">
                <a16:creationId xmlns:a16="http://schemas.microsoft.com/office/drawing/2014/main" id="{EB2D4939-F312-D0CA-08AB-0EF365FDE4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6536EF-2B48-60B6-7E84-62A25EAE4ECA}"/>
              </a:ext>
            </a:extLst>
          </p:cNvPr>
          <p:cNvSpPr>
            <a:spLocks noGrp="1"/>
          </p:cNvSpPr>
          <p:nvPr>
            <p:ph type="sldNum" sz="quarter" idx="12"/>
          </p:nvPr>
        </p:nvSpPr>
        <p:spPr/>
        <p:txBody>
          <a:bodyPr/>
          <a:lstStyle/>
          <a:p>
            <a:fld id="{02017514-2674-4053-9B02-54361DD49E69}" type="slidenum">
              <a:rPr lang="en-US" smtClean="0"/>
              <a:t>‹#›</a:t>
            </a:fld>
            <a:endParaRPr lang="en-US"/>
          </a:p>
        </p:txBody>
      </p:sp>
    </p:spTree>
    <p:extLst>
      <p:ext uri="{BB962C8B-B14F-4D97-AF65-F5344CB8AC3E}">
        <p14:creationId xmlns:p14="http://schemas.microsoft.com/office/powerpoint/2010/main" val="14857456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D4805-5787-C813-D88C-D4A8114DCDD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3C074B1-5511-79FF-3A90-47230EFA977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59278A-9433-D49B-2FA7-9D9073516F71}"/>
              </a:ext>
            </a:extLst>
          </p:cNvPr>
          <p:cNvSpPr>
            <a:spLocks noGrp="1"/>
          </p:cNvSpPr>
          <p:nvPr>
            <p:ph type="dt" sz="half" idx="10"/>
          </p:nvPr>
        </p:nvSpPr>
        <p:spPr/>
        <p:txBody>
          <a:bodyPr/>
          <a:lstStyle/>
          <a:p>
            <a:fld id="{20F97B62-4FA1-4C2A-8AE4-15BFBD820CD9}" type="datetimeFigureOut">
              <a:rPr lang="en-US" smtClean="0"/>
              <a:t>2/13/2025</a:t>
            </a:fld>
            <a:endParaRPr lang="en-US"/>
          </a:p>
        </p:txBody>
      </p:sp>
      <p:sp>
        <p:nvSpPr>
          <p:cNvPr id="5" name="Footer Placeholder 4">
            <a:extLst>
              <a:ext uri="{FF2B5EF4-FFF2-40B4-BE49-F238E27FC236}">
                <a16:creationId xmlns:a16="http://schemas.microsoft.com/office/drawing/2014/main" id="{5B80534D-BF28-23AC-0C5E-7D37D51197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2A1F34-510B-9A50-A5C1-438355054E99}"/>
              </a:ext>
            </a:extLst>
          </p:cNvPr>
          <p:cNvSpPr>
            <a:spLocks noGrp="1"/>
          </p:cNvSpPr>
          <p:nvPr>
            <p:ph type="sldNum" sz="quarter" idx="12"/>
          </p:nvPr>
        </p:nvSpPr>
        <p:spPr/>
        <p:txBody>
          <a:bodyPr/>
          <a:lstStyle/>
          <a:p>
            <a:fld id="{02017514-2674-4053-9B02-54361DD49E69}" type="slidenum">
              <a:rPr lang="en-US" smtClean="0"/>
              <a:t>‹#›</a:t>
            </a:fld>
            <a:endParaRPr lang="en-US"/>
          </a:p>
        </p:txBody>
      </p:sp>
    </p:spTree>
    <p:extLst>
      <p:ext uri="{BB962C8B-B14F-4D97-AF65-F5344CB8AC3E}">
        <p14:creationId xmlns:p14="http://schemas.microsoft.com/office/powerpoint/2010/main" val="6282754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F19A17-F614-9D1E-7A78-E8F37F52FD2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2E056D-29B0-1FEC-5232-9CE32B40847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394A34-F646-455F-3079-BB4A2DB20CFD}"/>
              </a:ext>
            </a:extLst>
          </p:cNvPr>
          <p:cNvSpPr>
            <a:spLocks noGrp="1"/>
          </p:cNvSpPr>
          <p:nvPr>
            <p:ph type="dt" sz="half" idx="10"/>
          </p:nvPr>
        </p:nvSpPr>
        <p:spPr/>
        <p:txBody>
          <a:bodyPr/>
          <a:lstStyle/>
          <a:p>
            <a:fld id="{20F97B62-4FA1-4C2A-8AE4-15BFBD820CD9}" type="datetimeFigureOut">
              <a:rPr lang="en-US" smtClean="0"/>
              <a:t>2/13/2025</a:t>
            </a:fld>
            <a:endParaRPr lang="en-US"/>
          </a:p>
        </p:txBody>
      </p:sp>
      <p:sp>
        <p:nvSpPr>
          <p:cNvPr id="5" name="Footer Placeholder 4">
            <a:extLst>
              <a:ext uri="{FF2B5EF4-FFF2-40B4-BE49-F238E27FC236}">
                <a16:creationId xmlns:a16="http://schemas.microsoft.com/office/drawing/2014/main" id="{7945FA26-0304-EA26-E110-8506977A1B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9AC865-C919-202A-AC0E-6F68440EA819}"/>
              </a:ext>
            </a:extLst>
          </p:cNvPr>
          <p:cNvSpPr>
            <a:spLocks noGrp="1"/>
          </p:cNvSpPr>
          <p:nvPr>
            <p:ph type="sldNum" sz="quarter" idx="12"/>
          </p:nvPr>
        </p:nvSpPr>
        <p:spPr/>
        <p:txBody>
          <a:bodyPr/>
          <a:lstStyle/>
          <a:p>
            <a:fld id="{02017514-2674-4053-9B02-54361DD49E69}" type="slidenum">
              <a:rPr lang="en-US" smtClean="0"/>
              <a:t>‹#›</a:t>
            </a:fld>
            <a:endParaRPr lang="en-US"/>
          </a:p>
        </p:txBody>
      </p:sp>
    </p:spTree>
    <p:extLst>
      <p:ext uri="{BB962C8B-B14F-4D97-AF65-F5344CB8AC3E}">
        <p14:creationId xmlns:p14="http://schemas.microsoft.com/office/powerpoint/2010/main" val="35032908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A3DB3-6A80-5271-B6EF-ED2D6C089A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5CE1F7-A7DE-D1D2-19F4-836E5092923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84D3A1-47F5-BE6E-7D60-22BFD21A6BB9}"/>
              </a:ext>
            </a:extLst>
          </p:cNvPr>
          <p:cNvSpPr>
            <a:spLocks noGrp="1"/>
          </p:cNvSpPr>
          <p:nvPr>
            <p:ph type="dt" sz="half" idx="10"/>
          </p:nvPr>
        </p:nvSpPr>
        <p:spPr/>
        <p:txBody>
          <a:bodyPr/>
          <a:lstStyle/>
          <a:p>
            <a:fld id="{20F97B62-4FA1-4C2A-8AE4-15BFBD820CD9}" type="datetimeFigureOut">
              <a:rPr lang="en-US" smtClean="0"/>
              <a:t>2/13/2025</a:t>
            </a:fld>
            <a:endParaRPr lang="en-US"/>
          </a:p>
        </p:txBody>
      </p:sp>
      <p:sp>
        <p:nvSpPr>
          <p:cNvPr id="5" name="Footer Placeholder 4">
            <a:extLst>
              <a:ext uri="{FF2B5EF4-FFF2-40B4-BE49-F238E27FC236}">
                <a16:creationId xmlns:a16="http://schemas.microsoft.com/office/drawing/2014/main" id="{7A3098E2-04B9-E134-610C-6124EDC10D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51C190-77B3-CA04-8317-1CEAB186A2E2}"/>
              </a:ext>
            </a:extLst>
          </p:cNvPr>
          <p:cNvSpPr>
            <a:spLocks noGrp="1"/>
          </p:cNvSpPr>
          <p:nvPr>
            <p:ph type="sldNum" sz="quarter" idx="12"/>
          </p:nvPr>
        </p:nvSpPr>
        <p:spPr/>
        <p:txBody>
          <a:bodyPr/>
          <a:lstStyle/>
          <a:p>
            <a:fld id="{02017514-2674-4053-9B02-54361DD49E69}" type="slidenum">
              <a:rPr lang="en-US" smtClean="0"/>
              <a:t>‹#›</a:t>
            </a:fld>
            <a:endParaRPr lang="en-US"/>
          </a:p>
        </p:txBody>
      </p:sp>
    </p:spTree>
    <p:extLst>
      <p:ext uri="{BB962C8B-B14F-4D97-AF65-F5344CB8AC3E}">
        <p14:creationId xmlns:p14="http://schemas.microsoft.com/office/powerpoint/2010/main" val="40417388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6D68E-EEC1-E567-04CC-2A3FA30286A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744C64A-BBC7-505C-4E77-61A5C29653E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09CC036-2EFD-8A71-D5AC-FA03206E49A3}"/>
              </a:ext>
            </a:extLst>
          </p:cNvPr>
          <p:cNvSpPr>
            <a:spLocks noGrp="1"/>
          </p:cNvSpPr>
          <p:nvPr>
            <p:ph type="dt" sz="half" idx="10"/>
          </p:nvPr>
        </p:nvSpPr>
        <p:spPr/>
        <p:txBody>
          <a:bodyPr/>
          <a:lstStyle/>
          <a:p>
            <a:fld id="{20F97B62-4FA1-4C2A-8AE4-15BFBD820CD9}" type="datetimeFigureOut">
              <a:rPr lang="en-US" smtClean="0"/>
              <a:t>2/13/2025</a:t>
            </a:fld>
            <a:endParaRPr lang="en-US"/>
          </a:p>
        </p:txBody>
      </p:sp>
      <p:sp>
        <p:nvSpPr>
          <p:cNvPr id="5" name="Footer Placeholder 4">
            <a:extLst>
              <a:ext uri="{FF2B5EF4-FFF2-40B4-BE49-F238E27FC236}">
                <a16:creationId xmlns:a16="http://schemas.microsoft.com/office/drawing/2014/main" id="{B85534E6-A522-CB77-0610-E47122F1B6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AF40C5-6F90-4055-5403-CF31CEFAF800}"/>
              </a:ext>
            </a:extLst>
          </p:cNvPr>
          <p:cNvSpPr>
            <a:spLocks noGrp="1"/>
          </p:cNvSpPr>
          <p:nvPr>
            <p:ph type="sldNum" sz="quarter" idx="12"/>
          </p:nvPr>
        </p:nvSpPr>
        <p:spPr/>
        <p:txBody>
          <a:bodyPr/>
          <a:lstStyle/>
          <a:p>
            <a:fld id="{02017514-2674-4053-9B02-54361DD49E69}" type="slidenum">
              <a:rPr lang="en-US" smtClean="0"/>
              <a:t>‹#›</a:t>
            </a:fld>
            <a:endParaRPr lang="en-US"/>
          </a:p>
        </p:txBody>
      </p:sp>
    </p:spTree>
    <p:extLst>
      <p:ext uri="{BB962C8B-B14F-4D97-AF65-F5344CB8AC3E}">
        <p14:creationId xmlns:p14="http://schemas.microsoft.com/office/powerpoint/2010/main" val="24084757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30437-AF19-DA9D-16E9-FF3B5B2BCC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3D9C4B-BB9C-E1CE-F05A-143A35EA9BF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8908B40-2E03-0705-ACF9-479A7C04A4F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65D4A6-1E86-A1A0-808B-80CD0CC58A6D}"/>
              </a:ext>
            </a:extLst>
          </p:cNvPr>
          <p:cNvSpPr>
            <a:spLocks noGrp="1"/>
          </p:cNvSpPr>
          <p:nvPr>
            <p:ph type="dt" sz="half" idx="10"/>
          </p:nvPr>
        </p:nvSpPr>
        <p:spPr/>
        <p:txBody>
          <a:bodyPr/>
          <a:lstStyle/>
          <a:p>
            <a:fld id="{20F97B62-4FA1-4C2A-8AE4-15BFBD820CD9}" type="datetimeFigureOut">
              <a:rPr lang="en-US" smtClean="0"/>
              <a:t>2/13/2025</a:t>
            </a:fld>
            <a:endParaRPr lang="en-US"/>
          </a:p>
        </p:txBody>
      </p:sp>
      <p:sp>
        <p:nvSpPr>
          <p:cNvPr id="6" name="Footer Placeholder 5">
            <a:extLst>
              <a:ext uri="{FF2B5EF4-FFF2-40B4-BE49-F238E27FC236}">
                <a16:creationId xmlns:a16="http://schemas.microsoft.com/office/drawing/2014/main" id="{CBA708A6-C5EB-42F5-D6B4-33E7747051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49195E-AA4A-B9E3-8C4A-C08E268EAF22}"/>
              </a:ext>
            </a:extLst>
          </p:cNvPr>
          <p:cNvSpPr>
            <a:spLocks noGrp="1"/>
          </p:cNvSpPr>
          <p:nvPr>
            <p:ph type="sldNum" sz="quarter" idx="12"/>
          </p:nvPr>
        </p:nvSpPr>
        <p:spPr/>
        <p:txBody>
          <a:bodyPr/>
          <a:lstStyle/>
          <a:p>
            <a:fld id="{02017514-2674-4053-9B02-54361DD49E69}" type="slidenum">
              <a:rPr lang="en-US" smtClean="0"/>
              <a:t>‹#›</a:t>
            </a:fld>
            <a:endParaRPr lang="en-US"/>
          </a:p>
        </p:txBody>
      </p:sp>
    </p:spTree>
    <p:extLst>
      <p:ext uri="{BB962C8B-B14F-4D97-AF65-F5344CB8AC3E}">
        <p14:creationId xmlns:p14="http://schemas.microsoft.com/office/powerpoint/2010/main" val="2985572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426F1-06C9-7B82-A5DE-0464392FED0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D0FA39A-31D0-A31A-9E32-6AE0E3C5DF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6B268F2-C6AC-727C-8F91-9A13102488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C29B830-F142-A2EB-6905-5CF6878DAA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2387B7-7F6E-3827-8788-293C921BEA6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349AEAD-D292-4853-99FA-87678818429F}"/>
              </a:ext>
            </a:extLst>
          </p:cNvPr>
          <p:cNvSpPr>
            <a:spLocks noGrp="1"/>
          </p:cNvSpPr>
          <p:nvPr>
            <p:ph type="dt" sz="half" idx="10"/>
          </p:nvPr>
        </p:nvSpPr>
        <p:spPr/>
        <p:txBody>
          <a:bodyPr/>
          <a:lstStyle/>
          <a:p>
            <a:fld id="{20F97B62-4FA1-4C2A-8AE4-15BFBD820CD9}" type="datetimeFigureOut">
              <a:rPr lang="en-US" smtClean="0"/>
              <a:t>2/13/2025</a:t>
            </a:fld>
            <a:endParaRPr lang="en-US"/>
          </a:p>
        </p:txBody>
      </p:sp>
      <p:sp>
        <p:nvSpPr>
          <p:cNvPr id="8" name="Footer Placeholder 7">
            <a:extLst>
              <a:ext uri="{FF2B5EF4-FFF2-40B4-BE49-F238E27FC236}">
                <a16:creationId xmlns:a16="http://schemas.microsoft.com/office/drawing/2014/main" id="{DFF5ED44-465D-5A88-1830-8283E49E648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7770DEF-00E6-2497-6C89-F90A7DB15FF4}"/>
              </a:ext>
            </a:extLst>
          </p:cNvPr>
          <p:cNvSpPr>
            <a:spLocks noGrp="1"/>
          </p:cNvSpPr>
          <p:nvPr>
            <p:ph type="sldNum" sz="quarter" idx="12"/>
          </p:nvPr>
        </p:nvSpPr>
        <p:spPr/>
        <p:txBody>
          <a:bodyPr/>
          <a:lstStyle/>
          <a:p>
            <a:fld id="{02017514-2674-4053-9B02-54361DD49E69}" type="slidenum">
              <a:rPr lang="en-US" smtClean="0"/>
              <a:t>‹#›</a:t>
            </a:fld>
            <a:endParaRPr lang="en-US"/>
          </a:p>
        </p:txBody>
      </p:sp>
    </p:spTree>
    <p:extLst>
      <p:ext uri="{BB962C8B-B14F-4D97-AF65-F5344CB8AC3E}">
        <p14:creationId xmlns:p14="http://schemas.microsoft.com/office/powerpoint/2010/main" val="427176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C5DD8-D182-57DF-B84A-2F8722A4694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C609754-B61D-D554-776C-0DB5BFE531E5}"/>
              </a:ext>
            </a:extLst>
          </p:cNvPr>
          <p:cNvSpPr>
            <a:spLocks noGrp="1"/>
          </p:cNvSpPr>
          <p:nvPr>
            <p:ph type="dt" sz="half" idx="10"/>
          </p:nvPr>
        </p:nvSpPr>
        <p:spPr/>
        <p:txBody>
          <a:bodyPr/>
          <a:lstStyle/>
          <a:p>
            <a:fld id="{20F97B62-4FA1-4C2A-8AE4-15BFBD820CD9}" type="datetimeFigureOut">
              <a:rPr lang="en-US" smtClean="0"/>
              <a:t>2/13/2025</a:t>
            </a:fld>
            <a:endParaRPr lang="en-US"/>
          </a:p>
        </p:txBody>
      </p:sp>
      <p:sp>
        <p:nvSpPr>
          <p:cNvPr id="4" name="Footer Placeholder 3">
            <a:extLst>
              <a:ext uri="{FF2B5EF4-FFF2-40B4-BE49-F238E27FC236}">
                <a16:creationId xmlns:a16="http://schemas.microsoft.com/office/drawing/2014/main" id="{258E89F3-FF67-2986-AD24-B8C530F4043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4E57928-6A4F-7740-B1D6-BC48FA7733DF}"/>
              </a:ext>
            </a:extLst>
          </p:cNvPr>
          <p:cNvSpPr>
            <a:spLocks noGrp="1"/>
          </p:cNvSpPr>
          <p:nvPr>
            <p:ph type="sldNum" sz="quarter" idx="12"/>
          </p:nvPr>
        </p:nvSpPr>
        <p:spPr/>
        <p:txBody>
          <a:bodyPr/>
          <a:lstStyle/>
          <a:p>
            <a:fld id="{02017514-2674-4053-9B02-54361DD49E69}" type="slidenum">
              <a:rPr lang="en-US" smtClean="0"/>
              <a:t>‹#›</a:t>
            </a:fld>
            <a:endParaRPr lang="en-US"/>
          </a:p>
        </p:txBody>
      </p:sp>
    </p:spTree>
    <p:extLst>
      <p:ext uri="{BB962C8B-B14F-4D97-AF65-F5344CB8AC3E}">
        <p14:creationId xmlns:p14="http://schemas.microsoft.com/office/powerpoint/2010/main" val="25884288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662622-9FA1-A9F3-BC38-8156B11788A4}"/>
              </a:ext>
            </a:extLst>
          </p:cNvPr>
          <p:cNvSpPr>
            <a:spLocks noGrp="1"/>
          </p:cNvSpPr>
          <p:nvPr>
            <p:ph type="dt" sz="half" idx="10"/>
          </p:nvPr>
        </p:nvSpPr>
        <p:spPr/>
        <p:txBody>
          <a:bodyPr/>
          <a:lstStyle/>
          <a:p>
            <a:fld id="{20F97B62-4FA1-4C2A-8AE4-15BFBD820CD9}" type="datetimeFigureOut">
              <a:rPr lang="en-US" smtClean="0"/>
              <a:t>2/13/2025</a:t>
            </a:fld>
            <a:endParaRPr lang="en-US"/>
          </a:p>
        </p:txBody>
      </p:sp>
      <p:sp>
        <p:nvSpPr>
          <p:cNvPr id="3" name="Footer Placeholder 2">
            <a:extLst>
              <a:ext uri="{FF2B5EF4-FFF2-40B4-BE49-F238E27FC236}">
                <a16:creationId xmlns:a16="http://schemas.microsoft.com/office/drawing/2014/main" id="{E41F0E38-5D8D-AEB5-7BE7-E7EA2CB17BB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7140179-D3D9-922A-67EC-B80F95E67EBF}"/>
              </a:ext>
            </a:extLst>
          </p:cNvPr>
          <p:cNvSpPr>
            <a:spLocks noGrp="1"/>
          </p:cNvSpPr>
          <p:nvPr>
            <p:ph type="sldNum" sz="quarter" idx="12"/>
          </p:nvPr>
        </p:nvSpPr>
        <p:spPr/>
        <p:txBody>
          <a:bodyPr/>
          <a:lstStyle/>
          <a:p>
            <a:fld id="{02017514-2674-4053-9B02-54361DD49E69}" type="slidenum">
              <a:rPr lang="en-US" smtClean="0"/>
              <a:t>‹#›</a:t>
            </a:fld>
            <a:endParaRPr lang="en-US"/>
          </a:p>
        </p:txBody>
      </p:sp>
    </p:spTree>
    <p:extLst>
      <p:ext uri="{BB962C8B-B14F-4D97-AF65-F5344CB8AC3E}">
        <p14:creationId xmlns:p14="http://schemas.microsoft.com/office/powerpoint/2010/main" val="12677703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FA500-029B-5204-7D56-11EA15E1F4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BBEFA0C-77A7-6C56-7EB1-6D20377DD52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D24F6DD-B14E-8724-74E9-E89BEFCF67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5A6070-DA87-ED6C-544A-37822E691522}"/>
              </a:ext>
            </a:extLst>
          </p:cNvPr>
          <p:cNvSpPr>
            <a:spLocks noGrp="1"/>
          </p:cNvSpPr>
          <p:nvPr>
            <p:ph type="dt" sz="half" idx="10"/>
          </p:nvPr>
        </p:nvSpPr>
        <p:spPr/>
        <p:txBody>
          <a:bodyPr/>
          <a:lstStyle/>
          <a:p>
            <a:fld id="{20F97B62-4FA1-4C2A-8AE4-15BFBD820CD9}" type="datetimeFigureOut">
              <a:rPr lang="en-US" smtClean="0"/>
              <a:t>2/13/2025</a:t>
            </a:fld>
            <a:endParaRPr lang="en-US"/>
          </a:p>
        </p:txBody>
      </p:sp>
      <p:sp>
        <p:nvSpPr>
          <p:cNvPr id="6" name="Footer Placeholder 5">
            <a:extLst>
              <a:ext uri="{FF2B5EF4-FFF2-40B4-BE49-F238E27FC236}">
                <a16:creationId xmlns:a16="http://schemas.microsoft.com/office/drawing/2014/main" id="{E1EC5D2F-8300-DAF7-2901-46938530D1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71F499-AA4C-D7AB-3390-FFC14FAED99B}"/>
              </a:ext>
            </a:extLst>
          </p:cNvPr>
          <p:cNvSpPr>
            <a:spLocks noGrp="1"/>
          </p:cNvSpPr>
          <p:nvPr>
            <p:ph type="sldNum" sz="quarter" idx="12"/>
          </p:nvPr>
        </p:nvSpPr>
        <p:spPr/>
        <p:txBody>
          <a:bodyPr/>
          <a:lstStyle/>
          <a:p>
            <a:fld id="{02017514-2674-4053-9B02-54361DD49E69}" type="slidenum">
              <a:rPr lang="en-US" smtClean="0"/>
              <a:t>‹#›</a:t>
            </a:fld>
            <a:endParaRPr lang="en-US"/>
          </a:p>
        </p:txBody>
      </p:sp>
    </p:spTree>
    <p:extLst>
      <p:ext uri="{BB962C8B-B14F-4D97-AF65-F5344CB8AC3E}">
        <p14:creationId xmlns:p14="http://schemas.microsoft.com/office/powerpoint/2010/main" val="13706695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ACF1E-2638-53EC-3B0B-1666D673D9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9976E89-5B9A-31CD-4F14-0E681EF8267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6626F10-73DD-4CC7-94E6-9ABF6464B5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6C90EE-6DFA-B674-2398-1B5C720224EB}"/>
              </a:ext>
            </a:extLst>
          </p:cNvPr>
          <p:cNvSpPr>
            <a:spLocks noGrp="1"/>
          </p:cNvSpPr>
          <p:nvPr>
            <p:ph type="dt" sz="half" idx="10"/>
          </p:nvPr>
        </p:nvSpPr>
        <p:spPr/>
        <p:txBody>
          <a:bodyPr/>
          <a:lstStyle/>
          <a:p>
            <a:fld id="{20F97B62-4FA1-4C2A-8AE4-15BFBD820CD9}" type="datetimeFigureOut">
              <a:rPr lang="en-US" smtClean="0"/>
              <a:t>2/13/2025</a:t>
            </a:fld>
            <a:endParaRPr lang="en-US"/>
          </a:p>
        </p:txBody>
      </p:sp>
      <p:sp>
        <p:nvSpPr>
          <p:cNvPr id="6" name="Footer Placeholder 5">
            <a:extLst>
              <a:ext uri="{FF2B5EF4-FFF2-40B4-BE49-F238E27FC236}">
                <a16:creationId xmlns:a16="http://schemas.microsoft.com/office/drawing/2014/main" id="{D9F7842D-C178-F258-1383-66EED66BC4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D15CC0-CF66-6368-D36C-8CC9052E66ED}"/>
              </a:ext>
            </a:extLst>
          </p:cNvPr>
          <p:cNvSpPr>
            <a:spLocks noGrp="1"/>
          </p:cNvSpPr>
          <p:nvPr>
            <p:ph type="sldNum" sz="quarter" idx="12"/>
          </p:nvPr>
        </p:nvSpPr>
        <p:spPr/>
        <p:txBody>
          <a:bodyPr/>
          <a:lstStyle/>
          <a:p>
            <a:fld id="{02017514-2674-4053-9B02-54361DD49E69}" type="slidenum">
              <a:rPr lang="en-US" smtClean="0"/>
              <a:t>‹#›</a:t>
            </a:fld>
            <a:endParaRPr lang="en-US"/>
          </a:p>
        </p:txBody>
      </p:sp>
    </p:spTree>
    <p:extLst>
      <p:ext uri="{BB962C8B-B14F-4D97-AF65-F5344CB8AC3E}">
        <p14:creationId xmlns:p14="http://schemas.microsoft.com/office/powerpoint/2010/main" val="34299387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7F41D2-6A7A-709C-8591-D393FAA828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DB34126-414E-ED59-A205-7243ABC367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29E86B-A16C-B68B-D41C-D38040777B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F97B62-4FA1-4C2A-8AE4-15BFBD820CD9}" type="datetimeFigureOut">
              <a:rPr lang="en-US" smtClean="0"/>
              <a:t>2/13/2025</a:t>
            </a:fld>
            <a:endParaRPr lang="en-US"/>
          </a:p>
        </p:txBody>
      </p:sp>
      <p:sp>
        <p:nvSpPr>
          <p:cNvPr id="5" name="Footer Placeholder 4">
            <a:extLst>
              <a:ext uri="{FF2B5EF4-FFF2-40B4-BE49-F238E27FC236}">
                <a16:creationId xmlns:a16="http://schemas.microsoft.com/office/drawing/2014/main" id="{38698E13-F417-4C65-2706-CED7838E9C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513DE4-0DB6-82B9-587E-93412FEE7B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017514-2674-4053-9B02-54361DD49E69}" type="slidenum">
              <a:rPr lang="en-US" smtClean="0"/>
              <a:t>‹#›</a:t>
            </a:fld>
            <a:endParaRPr lang="en-US"/>
          </a:p>
        </p:txBody>
      </p:sp>
    </p:spTree>
    <p:extLst>
      <p:ext uri="{BB962C8B-B14F-4D97-AF65-F5344CB8AC3E}">
        <p14:creationId xmlns:p14="http://schemas.microsoft.com/office/powerpoint/2010/main" val="7786092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9.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395A"/>
        </a:solidFill>
        <a:effectLst/>
      </p:bgPr>
    </p:bg>
    <p:spTree>
      <p:nvGrpSpPr>
        <p:cNvPr id="1" name=""/>
        <p:cNvGrpSpPr/>
        <p:nvPr/>
      </p:nvGrpSpPr>
      <p:grpSpPr>
        <a:xfrm>
          <a:off x="0" y="0"/>
          <a:ext cx="0" cy="0"/>
          <a:chOff x="0" y="0"/>
          <a:chExt cx="0" cy="0"/>
        </a:xfrm>
      </p:grpSpPr>
      <p:pic>
        <p:nvPicPr>
          <p:cNvPr id="7" name="Picture 6" descr="A white and blue logo&#10;&#10;Description automatically generated">
            <a:extLst>
              <a:ext uri="{FF2B5EF4-FFF2-40B4-BE49-F238E27FC236}">
                <a16:creationId xmlns:a16="http://schemas.microsoft.com/office/drawing/2014/main" id="{4A060D0E-17C7-2ADA-A6C7-EDF726E740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48231" y="4633440"/>
            <a:ext cx="2292295" cy="1377815"/>
          </a:xfrm>
          <a:prstGeom prst="rect">
            <a:avLst/>
          </a:prstGeom>
        </p:spPr>
      </p:pic>
      <p:sp>
        <p:nvSpPr>
          <p:cNvPr id="2" name="Title 1">
            <a:extLst>
              <a:ext uri="{FF2B5EF4-FFF2-40B4-BE49-F238E27FC236}">
                <a16:creationId xmlns:a16="http://schemas.microsoft.com/office/drawing/2014/main" id="{2049932E-822A-63A7-E6F9-0F22150D9E85}"/>
              </a:ext>
            </a:extLst>
          </p:cNvPr>
          <p:cNvSpPr>
            <a:spLocks noGrp="1"/>
          </p:cNvSpPr>
          <p:nvPr>
            <p:ph type="ctrTitle"/>
          </p:nvPr>
        </p:nvSpPr>
        <p:spPr>
          <a:xfrm>
            <a:off x="1522378" y="1721170"/>
            <a:ext cx="9144000" cy="2387600"/>
          </a:xfrm>
        </p:spPr>
        <p:txBody>
          <a:bodyPr>
            <a:normAutofit fontScale="90000"/>
          </a:bodyPr>
          <a:lstStyle/>
          <a:p>
            <a:r>
              <a:rPr lang="en-US" dirty="0">
                <a:solidFill>
                  <a:schemeClr val="bg1"/>
                </a:solidFill>
                <a:latin typeface="+mn-lt"/>
              </a:rPr>
              <a:t>The Role of Chambers of Commerce in Economic Development</a:t>
            </a:r>
          </a:p>
        </p:txBody>
      </p:sp>
    </p:spTree>
    <p:extLst>
      <p:ext uri="{BB962C8B-B14F-4D97-AF65-F5344CB8AC3E}">
        <p14:creationId xmlns:p14="http://schemas.microsoft.com/office/powerpoint/2010/main" val="13634441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F098D1-302D-F44A-A58A-E320E291B1DD}"/>
              </a:ext>
            </a:extLst>
          </p:cNvPr>
          <p:cNvSpPr>
            <a:spLocks noGrp="1"/>
          </p:cNvSpPr>
          <p:nvPr>
            <p:ph type="title"/>
          </p:nvPr>
        </p:nvSpPr>
        <p:spPr>
          <a:xfrm>
            <a:off x="699713" y="248038"/>
            <a:ext cx="7063721" cy="1159200"/>
          </a:xfrm>
        </p:spPr>
        <p:txBody>
          <a:bodyPr vert="horz" lIns="91440" tIns="45720" rIns="91440" bIns="45720" rtlCol="0" anchor="ctr">
            <a:normAutofit/>
          </a:bodyPr>
          <a:lstStyle/>
          <a:p>
            <a:r>
              <a:rPr lang="en-US" sz="4000" b="1" kern="1200" dirty="0">
                <a:solidFill>
                  <a:srgbClr val="FFFFFF"/>
                </a:solidFill>
                <a:latin typeface="+mj-lt"/>
                <a:ea typeface="+mj-ea"/>
                <a:cs typeface="+mj-cs"/>
              </a:rPr>
              <a:t>Chamber Brand </a:t>
            </a:r>
            <a:r>
              <a:rPr lang="en-US" sz="4000" b="1" dirty="0">
                <a:solidFill>
                  <a:srgbClr val="FFFFFF"/>
                </a:solidFill>
              </a:rPr>
              <a:t>Vision</a:t>
            </a:r>
            <a:endParaRPr lang="en-US" sz="4000" b="1" kern="1200" dirty="0">
              <a:solidFill>
                <a:srgbClr val="FFFFFF"/>
              </a:solidFill>
              <a:latin typeface="+mj-lt"/>
              <a:ea typeface="+mj-ea"/>
              <a:cs typeface="+mj-cs"/>
            </a:endParaRPr>
          </a:p>
        </p:txBody>
      </p:sp>
      <p:pic>
        <p:nvPicPr>
          <p:cNvPr id="4" name="Picture 3" descr="A red background with white text&#10;&#10;Description automatically generated with low confidence">
            <a:extLst>
              <a:ext uri="{FF2B5EF4-FFF2-40B4-BE49-F238E27FC236}">
                <a16:creationId xmlns:a16="http://schemas.microsoft.com/office/drawing/2014/main" id="{4D1EFD87-1079-59D8-8FC9-FF988B158EF6}"/>
              </a:ext>
            </a:extLst>
          </p:cNvPr>
          <p:cNvPicPr>
            <a:picLocks noChangeAspect="1"/>
          </p:cNvPicPr>
          <p:nvPr/>
        </p:nvPicPr>
        <p:blipFill>
          <a:blip r:embed="rId2"/>
          <a:stretch>
            <a:fillRect/>
          </a:stretch>
        </p:blipFill>
        <p:spPr>
          <a:xfrm>
            <a:off x="1514475" y="1670476"/>
            <a:ext cx="8401050" cy="5090206"/>
          </a:xfrm>
          <a:prstGeom prst="rect">
            <a:avLst/>
          </a:prstGeom>
        </p:spPr>
      </p:pic>
    </p:spTree>
    <p:extLst>
      <p:ext uri="{BB962C8B-B14F-4D97-AF65-F5344CB8AC3E}">
        <p14:creationId xmlns:p14="http://schemas.microsoft.com/office/powerpoint/2010/main" val="38205402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F098D1-302D-F44A-A58A-E320E291B1DD}"/>
              </a:ext>
            </a:extLst>
          </p:cNvPr>
          <p:cNvSpPr>
            <a:spLocks noGrp="1"/>
          </p:cNvSpPr>
          <p:nvPr>
            <p:ph type="title"/>
          </p:nvPr>
        </p:nvSpPr>
        <p:spPr>
          <a:xfrm>
            <a:off x="699713" y="248038"/>
            <a:ext cx="7063721" cy="1159200"/>
          </a:xfrm>
        </p:spPr>
        <p:txBody>
          <a:bodyPr vert="horz" lIns="91440" tIns="45720" rIns="91440" bIns="45720" rtlCol="0" anchor="ctr">
            <a:normAutofit/>
          </a:bodyPr>
          <a:lstStyle/>
          <a:p>
            <a:r>
              <a:rPr lang="en-US" sz="4000" b="1" kern="1200" dirty="0">
                <a:solidFill>
                  <a:srgbClr val="FFFFFF"/>
                </a:solidFill>
                <a:latin typeface="+mj-lt"/>
                <a:ea typeface="+mj-ea"/>
                <a:cs typeface="+mj-cs"/>
              </a:rPr>
              <a:t>Chamber Value Proposition</a:t>
            </a:r>
          </a:p>
        </p:txBody>
      </p:sp>
      <p:pic>
        <p:nvPicPr>
          <p:cNvPr id="5" name="Picture 4" descr="A red background with white text&#10;&#10;Description automatically generated with medium confidence">
            <a:extLst>
              <a:ext uri="{FF2B5EF4-FFF2-40B4-BE49-F238E27FC236}">
                <a16:creationId xmlns:a16="http://schemas.microsoft.com/office/drawing/2014/main" id="{0DDBB284-9B83-50DA-8C30-F594AD11061F}"/>
              </a:ext>
            </a:extLst>
          </p:cNvPr>
          <p:cNvPicPr>
            <a:picLocks noChangeAspect="1"/>
          </p:cNvPicPr>
          <p:nvPr/>
        </p:nvPicPr>
        <p:blipFill>
          <a:blip r:embed="rId2"/>
          <a:stretch>
            <a:fillRect/>
          </a:stretch>
        </p:blipFill>
        <p:spPr>
          <a:xfrm>
            <a:off x="1071563" y="1822347"/>
            <a:ext cx="9715499" cy="4678465"/>
          </a:xfrm>
          <a:prstGeom prst="rect">
            <a:avLst/>
          </a:prstGeom>
        </p:spPr>
      </p:pic>
    </p:spTree>
    <p:extLst>
      <p:ext uri="{BB962C8B-B14F-4D97-AF65-F5344CB8AC3E}">
        <p14:creationId xmlns:p14="http://schemas.microsoft.com/office/powerpoint/2010/main" val="22192375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91C777-3AC3-CDA1-F346-19B098F14B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B07F0C-8B90-BC87-90FD-2700D942476E}"/>
              </a:ext>
            </a:extLst>
          </p:cNvPr>
          <p:cNvSpPr>
            <a:spLocks noGrp="1"/>
          </p:cNvSpPr>
          <p:nvPr>
            <p:ph type="ctrTitle"/>
          </p:nvPr>
        </p:nvSpPr>
        <p:spPr>
          <a:xfrm>
            <a:off x="285008" y="890657"/>
            <a:ext cx="6673260" cy="1377917"/>
          </a:xfrm>
        </p:spPr>
        <p:txBody>
          <a:bodyPr vert="horz" lIns="91440" tIns="45720" rIns="91440" bIns="45720" rtlCol="0" anchor="b">
            <a:noAutofit/>
          </a:bodyPr>
          <a:lstStyle/>
          <a:p>
            <a:pPr algn="l"/>
            <a:r>
              <a:rPr lang="en-US" sz="7200" b="1" dirty="0">
                <a:solidFill>
                  <a:schemeClr val="tx2"/>
                </a:solidFill>
              </a:rPr>
              <a:t>Engage &amp; Build Membership:</a:t>
            </a:r>
          </a:p>
        </p:txBody>
      </p:sp>
      <p:sp>
        <p:nvSpPr>
          <p:cNvPr id="4" name="Rectangle 3">
            <a:extLst>
              <a:ext uri="{FF2B5EF4-FFF2-40B4-BE49-F238E27FC236}">
                <a16:creationId xmlns:a16="http://schemas.microsoft.com/office/drawing/2014/main" id="{63F5AE6F-CA0E-4924-EA67-2E1982BEC610}"/>
              </a:ext>
            </a:extLst>
          </p:cNvPr>
          <p:cNvSpPr/>
          <p:nvPr/>
        </p:nvSpPr>
        <p:spPr>
          <a:xfrm>
            <a:off x="0" y="5765533"/>
            <a:ext cx="12192000" cy="1092467"/>
          </a:xfrm>
          <a:prstGeom prst="rect">
            <a:avLst/>
          </a:prstGeom>
          <a:solidFill>
            <a:srgbClr val="00395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white and blue logo&#10;&#10;Description automatically generated">
            <a:extLst>
              <a:ext uri="{FF2B5EF4-FFF2-40B4-BE49-F238E27FC236}">
                <a16:creationId xmlns:a16="http://schemas.microsoft.com/office/drawing/2014/main" id="{3A081C61-E640-56A3-2077-748B350722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79919" y="5755952"/>
            <a:ext cx="1817813" cy="1092621"/>
          </a:xfrm>
          <a:prstGeom prst="rect">
            <a:avLst/>
          </a:prstGeom>
        </p:spPr>
      </p:pic>
      <p:pic>
        <p:nvPicPr>
          <p:cNvPr id="5" name="Picture 2">
            <a:extLst>
              <a:ext uri="{FF2B5EF4-FFF2-40B4-BE49-F238E27FC236}">
                <a16:creationId xmlns:a16="http://schemas.microsoft.com/office/drawing/2014/main" id="{549168C6-CCEA-D3EB-9BD6-AF7340653D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52" b="352"/>
          <a:stretch>
            <a:fillRect/>
          </a:stretch>
        </p:blipFill>
        <p:spPr bwMode="auto">
          <a:xfrm>
            <a:off x="5854534" y="9427"/>
            <a:ext cx="6337465" cy="570371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F221737-039E-92EB-7397-4965E4B5E61B}"/>
              </a:ext>
            </a:extLst>
          </p:cNvPr>
          <p:cNvSpPr txBox="1"/>
          <p:nvPr/>
        </p:nvSpPr>
        <p:spPr>
          <a:xfrm>
            <a:off x="285008" y="2311380"/>
            <a:ext cx="5569526" cy="3027239"/>
          </a:xfrm>
          <a:prstGeom prst="rect">
            <a:avLst/>
          </a:prstGeom>
          <a:noFill/>
        </p:spPr>
        <p:txBody>
          <a:bodyPr wrap="square">
            <a:spAutoFit/>
          </a:bodyPr>
          <a:lstStyle/>
          <a:p>
            <a:pPr fontAlgn="base">
              <a:lnSpc>
                <a:spcPts val="3883"/>
              </a:lnSpc>
              <a:buFont typeface="+mj-lt"/>
              <a:buAutoNum type="arabicPeriod"/>
            </a:pPr>
            <a:r>
              <a:rPr lang="en-US" sz="2400" b="1" dirty="0">
                <a:latin typeface="GT America Rg"/>
              </a:rPr>
              <a:t> Understand your “why” (Inspirational)​</a:t>
            </a:r>
            <a:endParaRPr lang="en-US" sz="2400" b="1" i="0" dirty="0">
              <a:effectLst/>
              <a:latin typeface="Arial" panose="020B0604020202020204" pitchFamily="34" charset="0"/>
            </a:endParaRPr>
          </a:p>
          <a:p>
            <a:pPr fontAlgn="base">
              <a:lnSpc>
                <a:spcPts val="3883"/>
              </a:lnSpc>
              <a:buFont typeface="+mj-lt"/>
              <a:buAutoNum type="arabicPeriod"/>
            </a:pPr>
            <a:r>
              <a:rPr lang="en-US" sz="2400" b="1" dirty="0">
                <a:latin typeface="GT America Rg"/>
              </a:rPr>
              <a:t> Identify your goals​</a:t>
            </a:r>
            <a:endParaRPr lang="en-US" sz="2400" b="1" i="0" dirty="0">
              <a:effectLst/>
              <a:latin typeface="Arial" panose="020B0604020202020204" pitchFamily="34" charset="0"/>
            </a:endParaRPr>
          </a:p>
          <a:p>
            <a:pPr fontAlgn="base">
              <a:lnSpc>
                <a:spcPts val="3883"/>
              </a:lnSpc>
              <a:buFont typeface="+mj-lt"/>
              <a:buAutoNum type="arabicPeriod"/>
            </a:pPr>
            <a:r>
              <a:rPr lang="en-US" sz="2400" b="1" dirty="0">
                <a:latin typeface="GT America Rg"/>
              </a:rPr>
              <a:t> What do you do better than anyone else in your community?</a:t>
            </a:r>
            <a:endParaRPr lang="en-US" sz="2400" b="1" i="0" dirty="0">
              <a:effectLst/>
              <a:latin typeface="Arial" panose="020B0604020202020204" pitchFamily="34" charset="0"/>
            </a:endParaRPr>
          </a:p>
          <a:p>
            <a:pPr fontAlgn="base">
              <a:lnSpc>
                <a:spcPts val="3883"/>
              </a:lnSpc>
              <a:buFont typeface="+mj-lt"/>
              <a:buAutoNum type="arabicPeriod"/>
            </a:pPr>
            <a:r>
              <a:rPr lang="en-US" sz="2400" b="1" dirty="0">
                <a:latin typeface="GT America Rg"/>
              </a:rPr>
              <a:t> Understand obstacles to success</a:t>
            </a:r>
          </a:p>
          <a:p>
            <a:pPr fontAlgn="base">
              <a:lnSpc>
                <a:spcPts val="3883"/>
              </a:lnSpc>
              <a:buFont typeface="+mj-lt"/>
              <a:buAutoNum type="arabicPeriod"/>
            </a:pPr>
            <a:r>
              <a:rPr lang="en-US" sz="2400" b="1" dirty="0">
                <a:latin typeface="GT America Rg"/>
              </a:rPr>
              <a:t> Be a community problem solver</a:t>
            </a:r>
            <a:endParaRPr lang="en-US" sz="2400" b="1" i="0" dirty="0">
              <a:effectLst/>
              <a:latin typeface="Arial" panose="020B0604020202020204" pitchFamily="34" charset="0"/>
            </a:endParaRPr>
          </a:p>
        </p:txBody>
      </p:sp>
    </p:spTree>
    <p:extLst>
      <p:ext uri="{BB962C8B-B14F-4D97-AF65-F5344CB8AC3E}">
        <p14:creationId xmlns:p14="http://schemas.microsoft.com/office/powerpoint/2010/main" val="8480126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6DB9F9-D06D-59CE-A56A-9C5DE5D7930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B4910D2A-1D6D-5BE3-2270-1D3CF0183520}"/>
              </a:ext>
            </a:extLst>
          </p:cNvPr>
          <p:cNvSpPr/>
          <p:nvPr/>
        </p:nvSpPr>
        <p:spPr>
          <a:xfrm>
            <a:off x="0" y="5765533"/>
            <a:ext cx="12192000" cy="1092467"/>
          </a:xfrm>
          <a:prstGeom prst="rect">
            <a:avLst/>
          </a:prstGeom>
          <a:solidFill>
            <a:srgbClr val="00395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white and blue logo&#10;&#10;Description automatically generated">
            <a:extLst>
              <a:ext uri="{FF2B5EF4-FFF2-40B4-BE49-F238E27FC236}">
                <a16:creationId xmlns:a16="http://schemas.microsoft.com/office/drawing/2014/main" id="{99EB2EF2-CE26-7BC3-BC70-7C86DB90F4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79919" y="5755952"/>
            <a:ext cx="1817813" cy="1092621"/>
          </a:xfrm>
          <a:prstGeom prst="rect">
            <a:avLst/>
          </a:prstGeom>
        </p:spPr>
      </p:pic>
      <p:pic>
        <p:nvPicPr>
          <p:cNvPr id="5" name="Picture 2" descr="C:\Users\JenniferJohnson\Desktop\WACE Horizons PRESENTATION  (3)_Page_04.jpg">
            <a:extLst>
              <a:ext uri="{FF2B5EF4-FFF2-40B4-BE49-F238E27FC236}">
                <a16:creationId xmlns:a16="http://schemas.microsoft.com/office/drawing/2014/main" id="{9C40BEBA-B224-8E05-F213-A00289C50C47}"/>
              </a:ext>
            </a:extLst>
          </p:cNvPr>
          <p:cNvPicPr>
            <a:picLocks noChangeAspect="1" noChangeArrowheads="1"/>
          </p:cNvPicPr>
          <p:nvPr/>
        </p:nvPicPr>
        <p:blipFill>
          <a:blip r:embed="rId3" cstate="print"/>
          <a:srcRect/>
          <a:stretch>
            <a:fillRect/>
          </a:stretch>
        </p:blipFill>
        <p:spPr bwMode="auto">
          <a:xfrm>
            <a:off x="2030981" y="455474"/>
            <a:ext cx="7802088" cy="5085643"/>
          </a:xfrm>
          <a:prstGeom prst="rect">
            <a:avLst/>
          </a:prstGeom>
          <a:noFill/>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40192848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15B27C-D75F-5956-CDCC-CB1DD6C2B9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492389-10EF-3227-F3B8-063ECF977353}"/>
              </a:ext>
            </a:extLst>
          </p:cNvPr>
          <p:cNvSpPr>
            <a:spLocks noGrp="1"/>
          </p:cNvSpPr>
          <p:nvPr>
            <p:ph type="ctrTitle"/>
          </p:nvPr>
        </p:nvSpPr>
        <p:spPr>
          <a:xfrm>
            <a:off x="262282" y="208071"/>
            <a:ext cx="11184503" cy="1377917"/>
          </a:xfrm>
        </p:spPr>
        <p:txBody>
          <a:bodyPr vert="horz" lIns="91440" tIns="45720" rIns="91440" bIns="45720" rtlCol="0" anchor="b">
            <a:noAutofit/>
          </a:bodyPr>
          <a:lstStyle/>
          <a:p>
            <a:pPr algn="l"/>
            <a:r>
              <a:rPr lang="en-US" sz="7200" b="1" dirty="0">
                <a:solidFill>
                  <a:schemeClr val="tx2"/>
                </a:solidFill>
              </a:rPr>
              <a:t>Tip 1: Member Engagement</a:t>
            </a:r>
          </a:p>
        </p:txBody>
      </p:sp>
      <p:sp>
        <p:nvSpPr>
          <p:cNvPr id="4" name="Rectangle 3">
            <a:extLst>
              <a:ext uri="{FF2B5EF4-FFF2-40B4-BE49-F238E27FC236}">
                <a16:creationId xmlns:a16="http://schemas.microsoft.com/office/drawing/2014/main" id="{B7E8A609-A277-B899-62B4-C0B1323D0CD4}"/>
              </a:ext>
            </a:extLst>
          </p:cNvPr>
          <p:cNvSpPr/>
          <p:nvPr/>
        </p:nvSpPr>
        <p:spPr>
          <a:xfrm>
            <a:off x="0" y="5765533"/>
            <a:ext cx="12192000" cy="1092467"/>
          </a:xfrm>
          <a:prstGeom prst="rect">
            <a:avLst/>
          </a:prstGeom>
          <a:solidFill>
            <a:srgbClr val="00395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white and blue logo&#10;&#10;Description automatically generated">
            <a:extLst>
              <a:ext uri="{FF2B5EF4-FFF2-40B4-BE49-F238E27FC236}">
                <a16:creationId xmlns:a16="http://schemas.microsoft.com/office/drawing/2014/main" id="{C1EA453F-76FE-6771-1CCB-3C47634B7E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79919" y="5755952"/>
            <a:ext cx="1817813" cy="1092621"/>
          </a:xfrm>
          <a:prstGeom prst="rect">
            <a:avLst/>
          </a:prstGeom>
        </p:spPr>
      </p:pic>
      <p:sp>
        <p:nvSpPr>
          <p:cNvPr id="3" name="Content Placeholder 2">
            <a:extLst>
              <a:ext uri="{FF2B5EF4-FFF2-40B4-BE49-F238E27FC236}">
                <a16:creationId xmlns:a16="http://schemas.microsoft.com/office/drawing/2014/main" id="{30F9979A-D3FE-49C9-86C2-653D637A4570}"/>
              </a:ext>
            </a:extLst>
          </p:cNvPr>
          <p:cNvSpPr txBox="1">
            <a:spLocks/>
          </p:cNvSpPr>
          <p:nvPr/>
        </p:nvSpPr>
        <p:spPr>
          <a:xfrm>
            <a:off x="1326445" y="1567246"/>
            <a:ext cx="9477022" cy="4198287"/>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p>
          <a:p>
            <a:r>
              <a:rPr lang="en-US" sz="2800" b="1" dirty="0"/>
              <a:t>Goal: </a:t>
            </a:r>
            <a:r>
              <a:rPr lang="en-US" sz="2800" dirty="0"/>
              <a:t>Increase member engagement</a:t>
            </a:r>
          </a:p>
          <a:p>
            <a:endParaRPr lang="en-US" sz="2800" dirty="0"/>
          </a:p>
          <a:p>
            <a:r>
              <a:rPr lang="en-US" sz="2800" b="1" dirty="0"/>
              <a:t>Old Way: </a:t>
            </a:r>
            <a:r>
              <a:rPr lang="en-US" sz="2800" dirty="0"/>
              <a:t>Traditional networking events</a:t>
            </a:r>
          </a:p>
          <a:p>
            <a:endParaRPr lang="en-US" sz="2800" dirty="0"/>
          </a:p>
          <a:p>
            <a:r>
              <a:rPr lang="en-US" sz="2800" b="1" dirty="0"/>
              <a:t>New Way: </a:t>
            </a:r>
            <a:r>
              <a:rPr lang="en-US" sz="2800" dirty="0"/>
              <a:t>Curated connection programs &amp; mentoring opportunities</a:t>
            </a:r>
          </a:p>
          <a:p>
            <a:endParaRPr lang="en-US" sz="2800" dirty="0"/>
          </a:p>
          <a:p>
            <a:r>
              <a:rPr lang="en-US" sz="2800" b="1" dirty="0"/>
              <a:t>Examples: </a:t>
            </a:r>
            <a:r>
              <a:rPr lang="en-US" sz="2800" dirty="0"/>
              <a:t>CEO groups, Women’s groups, YP groups</a:t>
            </a:r>
          </a:p>
          <a:p>
            <a:endParaRPr lang="en-US" sz="2800" dirty="0"/>
          </a:p>
        </p:txBody>
      </p:sp>
    </p:spTree>
    <p:extLst>
      <p:ext uri="{BB962C8B-B14F-4D97-AF65-F5344CB8AC3E}">
        <p14:creationId xmlns:p14="http://schemas.microsoft.com/office/powerpoint/2010/main" val="40395546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E4C7B-EBB2-FC7A-D99C-35E5FAE65E17}"/>
            </a:ext>
          </a:extLst>
        </p:cNvPr>
        <p:cNvGrpSpPr/>
        <p:nvPr/>
      </p:nvGrpSpPr>
      <p:grpSpPr>
        <a:xfrm>
          <a:off x="0" y="0"/>
          <a:ext cx="0" cy="0"/>
          <a:chOff x="0" y="0"/>
          <a:chExt cx="0" cy="0"/>
        </a:xfrm>
      </p:grpSpPr>
      <p:pic>
        <p:nvPicPr>
          <p:cNvPr id="2050" name="Picture 2" descr="What is trend forecasting, and why is it relevant for my brand?">
            <a:extLst>
              <a:ext uri="{FF2B5EF4-FFF2-40B4-BE49-F238E27FC236}">
                <a16:creationId xmlns:a16="http://schemas.microsoft.com/office/drawing/2014/main" id="{61D0EE03-45AA-C9CD-BA68-1D0E5E5283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467"/>
            <a:ext cx="12192000" cy="6838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36635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002E84-50F0-6BF3-A68C-806A0F51531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9EE29A2-14F8-4645-BBFE-921DEBE3D7BF}"/>
              </a:ext>
            </a:extLst>
          </p:cNvPr>
          <p:cNvSpPr/>
          <p:nvPr/>
        </p:nvSpPr>
        <p:spPr>
          <a:xfrm>
            <a:off x="0" y="5765533"/>
            <a:ext cx="12192000" cy="1092467"/>
          </a:xfrm>
          <a:prstGeom prst="rect">
            <a:avLst/>
          </a:prstGeom>
          <a:solidFill>
            <a:srgbClr val="00395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white and blue logo&#10;&#10;Description automatically generated">
            <a:extLst>
              <a:ext uri="{FF2B5EF4-FFF2-40B4-BE49-F238E27FC236}">
                <a16:creationId xmlns:a16="http://schemas.microsoft.com/office/drawing/2014/main" id="{4309DD91-0A41-4C4B-B6AE-65EF9B3F35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79919" y="5755952"/>
            <a:ext cx="1817813" cy="1092621"/>
          </a:xfrm>
          <a:prstGeom prst="rect">
            <a:avLst/>
          </a:prstGeom>
        </p:spPr>
      </p:pic>
      <p:sp>
        <p:nvSpPr>
          <p:cNvPr id="9" name="Title 3">
            <a:extLst>
              <a:ext uri="{FF2B5EF4-FFF2-40B4-BE49-F238E27FC236}">
                <a16:creationId xmlns:a16="http://schemas.microsoft.com/office/drawing/2014/main" id="{E106EAC3-4660-BEA2-C479-1518793D32AB}"/>
              </a:ext>
            </a:extLst>
          </p:cNvPr>
          <p:cNvSpPr txBox="1">
            <a:spLocks/>
          </p:cNvSpPr>
          <p:nvPr/>
        </p:nvSpPr>
        <p:spPr>
          <a:xfrm>
            <a:off x="225778" y="225381"/>
            <a:ext cx="11740443" cy="973123"/>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7200" b="1" dirty="0">
                <a:solidFill>
                  <a:schemeClr val="tx2"/>
                </a:solidFill>
              </a:rPr>
              <a:t>Technology &amp; Digital Transformation</a:t>
            </a:r>
          </a:p>
        </p:txBody>
      </p:sp>
      <p:sp>
        <p:nvSpPr>
          <p:cNvPr id="10" name="TextBox 9">
            <a:extLst>
              <a:ext uri="{FF2B5EF4-FFF2-40B4-BE49-F238E27FC236}">
                <a16:creationId xmlns:a16="http://schemas.microsoft.com/office/drawing/2014/main" id="{E2F31AFC-483B-A1AE-1B81-E3B8CF885890}"/>
              </a:ext>
            </a:extLst>
          </p:cNvPr>
          <p:cNvSpPr txBox="1"/>
          <p:nvPr/>
        </p:nvSpPr>
        <p:spPr>
          <a:xfrm>
            <a:off x="362262" y="2551202"/>
            <a:ext cx="11007184" cy="2554930"/>
          </a:xfrm>
          <a:prstGeom prst="rect">
            <a:avLst/>
          </a:prstGeom>
          <a:noFill/>
        </p:spPr>
        <p:txBody>
          <a:bodyPr wrap="square" rtlCol="0">
            <a:spAutoFit/>
          </a:bodyPr>
          <a:lstStyle/>
          <a:p>
            <a:pPr marL="1066773" lvl="1" indent="-457189">
              <a:buFont typeface="Arial" panose="020B0604020202020204" pitchFamily="34" charset="0"/>
              <a:buChar char="•"/>
            </a:pPr>
            <a:r>
              <a:rPr lang="en-US" sz="2667" b="1" dirty="0"/>
              <a:t>Digital Engagement</a:t>
            </a:r>
            <a:r>
              <a:rPr lang="en-US" sz="2667" dirty="0"/>
              <a:t>: Increasing reliance on virtual events, webinars, and online networking platforms to engage members.</a:t>
            </a:r>
          </a:p>
          <a:p>
            <a:pPr marL="1066773" lvl="1" indent="-457189">
              <a:buFont typeface="Arial" panose="020B0604020202020204" pitchFamily="34" charset="0"/>
              <a:buChar char="•"/>
            </a:pPr>
            <a:r>
              <a:rPr lang="en-US" sz="2667" b="1" dirty="0"/>
              <a:t>Data-Driven Decisions</a:t>
            </a:r>
            <a:r>
              <a:rPr lang="en-US" sz="2667" dirty="0"/>
              <a:t>: Use of analytics tools to understand member needs and demonstrate value.</a:t>
            </a:r>
          </a:p>
          <a:p>
            <a:pPr marL="1066773" lvl="1" indent="-457189">
              <a:buFont typeface="Arial" panose="020B0604020202020204" pitchFamily="34" charset="0"/>
              <a:buChar char="•"/>
            </a:pPr>
            <a:r>
              <a:rPr lang="en-US" sz="2667" b="1" dirty="0"/>
              <a:t>CRM &amp; Automation</a:t>
            </a:r>
            <a:r>
              <a:rPr lang="en-US" sz="2667" dirty="0"/>
              <a:t>: Adoption of integrated customer relationship management (CRM) platforms and automated workflows.</a:t>
            </a:r>
          </a:p>
        </p:txBody>
      </p:sp>
    </p:spTree>
    <p:extLst>
      <p:ext uri="{BB962C8B-B14F-4D97-AF65-F5344CB8AC3E}">
        <p14:creationId xmlns:p14="http://schemas.microsoft.com/office/powerpoint/2010/main" val="38975802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24A6ED-298D-F1EA-74C2-94ED0C1C5E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9402F6-D0D9-8785-EB59-C2E469B9E453}"/>
              </a:ext>
            </a:extLst>
          </p:cNvPr>
          <p:cNvSpPr>
            <a:spLocks noGrp="1"/>
          </p:cNvSpPr>
          <p:nvPr>
            <p:ph type="ctrTitle"/>
          </p:nvPr>
        </p:nvSpPr>
        <p:spPr>
          <a:xfrm>
            <a:off x="262282" y="208071"/>
            <a:ext cx="11184503" cy="1377917"/>
          </a:xfrm>
        </p:spPr>
        <p:txBody>
          <a:bodyPr vert="horz" lIns="91440" tIns="45720" rIns="91440" bIns="45720" rtlCol="0" anchor="b">
            <a:noAutofit/>
          </a:bodyPr>
          <a:lstStyle/>
          <a:p>
            <a:pPr algn="l"/>
            <a:r>
              <a:rPr lang="en-US" sz="7200" b="1" dirty="0">
                <a:solidFill>
                  <a:schemeClr val="tx2"/>
                </a:solidFill>
              </a:rPr>
              <a:t>Tip 2: Digital Transformation</a:t>
            </a:r>
          </a:p>
        </p:txBody>
      </p:sp>
      <p:sp>
        <p:nvSpPr>
          <p:cNvPr id="4" name="Rectangle 3">
            <a:extLst>
              <a:ext uri="{FF2B5EF4-FFF2-40B4-BE49-F238E27FC236}">
                <a16:creationId xmlns:a16="http://schemas.microsoft.com/office/drawing/2014/main" id="{EF2FD6D4-4D3C-02AB-3E3E-71AAE1CAA1CB}"/>
              </a:ext>
            </a:extLst>
          </p:cNvPr>
          <p:cNvSpPr/>
          <p:nvPr/>
        </p:nvSpPr>
        <p:spPr>
          <a:xfrm>
            <a:off x="0" y="5765533"/>
            <a:ext cx="12192000" cy="1092467"/>
          </a:xfrm>
          <a:prstGeom prst="rect">
            <a:avLst/>
          </a:prstGeom>
          <a:solidFill>
            <a:srgbClr val="00395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white and blue logo&#10;&#10;Description automatically generated">
            <a:extLst>
              <a:ext uri="{FF2B5EF4-FFF2-40B4-BE49-F238E27FC236}">
                <a16:creationId xmlns:a16="http://schemas.microsoft.com/office/drawing/2014/main" id="{A323E53D-B516-BC5F-B61D-E6EDDFB1F8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79919" y="5755952"/>
            <a:ext cx="1817813" cy="1092621"/>
          </a:xfrm>
          <a:prstGeom prst="rect">
            <a:avLst/>
          </a:prstGeom>
        </p:spPr>
      </p:pic>
      <p:sp>
        <p:nvSpPr>
          <p:cNvPr id="3" name="Content Placeholder 2">
            <a:extLst>
              <a:ext uri="{FF2B5EF4-FFF2-40B4-BE49-F238E27FC236}">
                <a16:creationId xmlns:a16="http://schemas.microsoft.com/office/drawing/2014/main" id="{9FCDF476-A927-312B-B1E0-5BD9926A19D3}"/>
              </a:ext>
            </a:extLst>
          </p:cNvPr>
          <p:cNvSpPr txBox="1">
            <a:spLocks/>
          </p:cNvSpPr>
          <p:nvPr/>
        </p:nvSpPr>
        <p:spPr>
          <a:xfrm>
            <a:off x="1291000" y="1454358"/>
            <a:ext cx="9127066" cy="41982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p>
          <a:p>
            <a:r>
              <a:rPr lang="en-US" sz="2800" b="1" dirty="0"/>
              <a:t>Goal: </a:t>
            </a:r>
            <a:r>
              <a:rPr lang="en-US" sz="2800" dirty="0"/>
              <a:t>Enhance digital presence</a:t>
            </a:r>
          </a:p>
          <a:p>
            <a:endParaRPr lang="en-US" sz="2800" dirty="0"/>
          </a:p>
          <a:p>
            <a:r>
              <a:rPr lang="en-US" sz="2800" b="1" dirty="0"/>
              <a:t>Old Way: </a:t>
            </a:r>
            <a:r>
              <a:rPr lang="en-US" sz="2800" dirty="0"/>
              <a:t>Website and email newsletters</a:t>
            </a:r>
          </a:p>
          <a:p>
            <a:endParaRPr lang="en-US" sz="2800" dirty="0"/>
          </a:p>
          <a:p>
            <a:r>
              <a:rPr lang="en-US" sz="2800" b="1" dirty="0"/>
              <a:t>New Way: </a:t>
            </a:r>
            <a:r>
              <a:rPr lang="en-US" sz="2800" dirty="0"/>
              <a:t>Digital storytelling, social media, mobile friendly</a:t>
            </a:r>
          </a:p>
          <a:p>
            <a:endParaRPr lang="en-US" sz="2800" b="1" dirty="0"/>
          </a:p>
          <a:p>
            <a:r>
              <a:rPr lang="en-US" sz="2800" b="1" dirty="0"/>
              <a:t>Examples: </a:t>
            </a:r>
            <a:r>
              <a:rPr lang="en-US" sz="2800" dirty="0"/>
              <a:t>Member minute videos, podcasts, Success Stories</a:t>
            </a:r>
          </a:p>
          <a:p>
            <a:endParaRPr lang="en-US" sz="2800" dirty="0"/>
          </a:p>
          <a:p>
            <a:endParaRPr lang="en-US" sz="2800" dirty="0"/>
          </a:p>
        </p:txBody>
      </p:sp>
    </p:spTree>
    <p:extLst>
      <p:ext uri="{BB962C8B-B14F-4D97-AF65-F5344CB8AC3E}">
        <p14:creationId xmlns:p14="http://schemas.microsoft.com/office/powerpoint/2010/main" val="39004481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018F67-1F28-6662-19CA-FE267BE681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517E22-1941-3543-0AA6-5190BA6757FB}"/>
              </a:ext>
            </a:extLst>
          </p:cNvPr>
          <p:cNvSpPr>
            <a:spLocks noGrp="1"/>
          </p:cNvSpPr>
          <p:nvPr>
            <p:ph type="ctrTitle"/>
          </p:nvPr>
        </p:nvSpPr>
        <p:spPr>
          <a:xfrm>
            <a:off x="255319" y="9427"/>
            <a:ext cx="11842413" cy="1377917"/>
          </a:xfrm>
        </p:spPr>
        <p:txBody>
          <a:bodyPr vert="horz" lIns="91440" tIns="45720" rIns="91440" bIns="45720" rtlCol="0" anchor="b">
            <a:noAutofit/>
          </a:bodyPr>
          <a:lstStyle/>
          <a:p>
            <a:pPr algn="l"/>
            <a:r>
              <a:rPr lang="en-US" sz="7200" b="1" dirty="0">
                <a:solidFill>
                  <a:schemeClr val="tx2"/>
                </a:solidFill>
              </a:rPr>
              <a:t>Tip 3: Data informed decisions</a:t>
            </a:r>
          </a:p>
        </p:txBody>
      </p:sp>
      <p:sp>
        <p:nvSpPr>
          <p:cNvPr id="4" name="Rectangle 3">
            <a:extLst>
              <a:ext uri="{FF2B5EF4-FFF2-40B4-BE49-F238E27FC236}">
                <a16:creationId xmlns:a16="http://schemas.microsoft.com/office/drawing/2014/main" id="{76AEE3BF-89D1-5EB1-21A8-69AACCC0DB58}"/>
              </a:ext>
            </a:extLst>
          </p:cNvPr>
          <p:cNvSpPr/>
          <p:nvPr/>
        </p:nvSpPr>
        <p:spPr>
          <a:xfrm>
            <a:off x="0" y="5765533"/>
            <a:ext cx="12192000" cy="1092467"/>
          </a:xfrm>
          <a:prstGeom prst="rect">
            <a:avLst/>
          </a:prstGeom>
          <a:solidFill>
            <a:srgbClr val="00395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white and blue logo&#10;&#10;Description automatically generated">
            <a:extLst>
              <a:ext uri="{FF2B5EF4-FFF2-40B4-BE49-F238E27FC236}">
                <a16:creationId xmlns:a16="http://schemas.microsoft.com/office/drawing/2014/main" id="{31C33260-A085-0C5A-3A3D-85DFF6C0E8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79919" y="5755952"/>
            <a:ext cx="1817813" cy="1092621"/>
          </a:xfrm>
          <a:prstGeom prst="rect">
            <a:avLst/>
          </a:prstGeom>
        </p:spPr>
      </p:pic>
      <p:sp>
        <p:nvSpPr>
          <p:cNvPr id="3" name="Content Placeholder 2">
            <a:extLst>
              <a:ext uri="{FF2B5EF4-FFF2-40B4-BE49-F238E27FC236}">
                <a16:creationId xmlns:a16="http://schemas.microsoft.com/office/drawing/2014/main" id="{07274FD4-B76C-04B7-6B4A-71E2E78A7FD1}"/>
              </a:ext>
            </a:extLst>
          </p:cNvPr>
          <p:cNvSpPr txBox="1">
            <a:spLocks/>
          </p:cNvSpPr>
          <p:nvPr/>
        </p:nvSpPr>
        <p:spPr>
          <a:xfrm>
            <a:off x="1337733" y="1324559"/>
            <a:ext cx="9854985" cy="4198287"/>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p>
          <a:p>
            <a:r>
              <a:rPr lang="en-US" sz="2800" b="1" dirty="0"/>
              <a:t>Goal: </a:t>
            </a:r>
            <a:r>
              <a:rPr lang="en-US" sz="2800" dirty="0"/>
              <a:t>Make informed decisions</a:t>
            </a:r>
          </a:p>
          <a:p>
            <a:endParaRPr lang="en-US" sz="2800" dirty="0"/>
          </a:p>
          <a:p>
            <a:r>
              <a:rPr lang="en-US" sz="2800" b="1" dirty="0"/>
              <a:t>Old Way: </a:t>
            </a:r>
            <a:r>
              <a:rPr lang="en-US" sz="2800" dirty="0"/>
              <a:t>Gut feelings and antidotal evidence</a:t>
            </a:r>
          </a:p>
          <a:p>
            <a:endParaRPr lang="en-US" sz="2800" dirty="0"/>
          </a:p>
          <a:p>
            <a:r>
              <a:rPr lang="en-US" sz="2800" b="1" dirty="0"/>
              <a:t>New Way: </a:t>
            </a:r>
            <a:r>
              <a:rPr lang="en-US" sz="2800" dirty="0"/>
              <a:t>Use of data analytics and member feedback</a:t>
            </a:r>
          </a:p>
          <a:p>
            <a:endParaRPr lang="en-US" sz="2800" b="1" dirty="0"/>
          </a:p>
          <a:p>
            <a:r>
              <a:rPr lang="en-US" sz="2800" b="1" dirty="0"/>
              <a:t>Examples: </a:t>
            </a:r>
            <a:r>
              <a:rPr lang="en-US" sz="2800" dirty="0"/>
              <a:t>Workforce studies, demographic data, pulse surveys, resource hubs, </a:t>
            </a:r>
            <a:r>
              <a:rPr lang="en-US" sz="2800" dirty="0" err="1"/>
              <a:t>etc</a:t>
            </a:r>
            <a:endParaRPr lang="en-US" sz="2800" dirty="0"/>
          </a:p>
          <a:p>
            <a:endParaRPr lang="en-US" sz="2800" dirty="0"/>
          </a:p>
        </p:txBody>
      </p:sp>
    </p:spTree>
    <p:extLst>
      <p:ext uri="{BB962C8B-B14F-4D97-AF65-F5344CB8AC3E}">
        <p14:creationId xmlns:p14="http://schemas.microsoft.com/office/powerpoint/2010/main" val="16831193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A76FD3-50FB-63A9-87CA-07A4CBEDD494}"/>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A330F4C7-E0C7-3E90-3B84-141AB24B352B}"/>
              </a:ext>
            </a:extLst>
          </p:cNvPr>
          <p:cNvSpPr/>
          <p:nvPr/>
        </p:nvSpPr>
        <p:spPr>
          <a:xfrm>
            <a:off x="0" y="5765533"/>
            <a:ext cx="12192000" cy="1092467"/>
          </a:xfrm>
          <a:prstGeom prst="rect">
            <a:avLst/>
          </a:prstGeom>
          <a:solidFill>
            <a:srgbClr val="00395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white and blue logo&#10;&#10;Description automatically generated">
            <a:extLst>
              <a:ext uri="{FF2B5EF4-FFF2-40B4-BE49-F238E27FC236}">
                <a16:creationId xmlns:a16="http://schemas.microsoft.com/office/drawing/2014/main" id="{D98A086F-5E28-F7DE-9BF0-361A9C9031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79919" y="5755952"/>
            <a:ext cx="1817813" cy="1092621"/>
          </a:xfrm>
          <a:prstGeom prst="rect">
            <a:avLst/>
          </a:prstGeom>
        </p:spPr>
      </p:pic>
      <p:sp>
        <p:nvSpPr>
          <p:cNvPr id="9" name="Title 3">
            <a:extLst>
              <a:ext uri="{FF2B5EF4-FFF2-40B4-BE49-F238E27FC236}">
                <a16:creationId xmlns:a16="http://schemas.microsoft.com/office/drawing/2014/main" id="{F5ED89BA-EE8C-4160-403F-41097885C596}"/>
              </a:ext>
            </a:extLst>
          </p:cNvPr>
          <p:cNvSpPr txBox="1">
            <a:spLocks/>
          </p:cNvSpPr>
          <p:nvPr/>
        </p:nvSpPr>
        <p:spPr>
          <a:xfrm>
            <a:off x="251139" y="251139"/>
            <a:ext cx="11740443" cy="973123"/>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7200" b="1" dirty="0">
                <a:solidFill>
                  <a:schemeClr val="tx2"/>
                </a:solidFill>
              </a:rPr>
              <a:t>Workforce Development Initiatives</a:t>
            </a:r>
          </a:p>
        </p:txBody>
      </p:sp>
      <p:sp>
        <p:nvSpPr>
          <p:cNvPr id="2" name="TextBox 1">
            <a:extLst>
              <a:ext uri="{FF2B5EF4-FFF2-40B4-BE49-F238E27FC236}">
                <a16:creationId xmlns:a16="http://schemas.microsoft.com/office/drawing/2014/main" id="{30723788-D7A4-F1C1-A96E-75E14928A33E}"/>
              </a:ext>
            </a:extLst>
          </p:cNvPr>
          <p:cNvSpPr txBox="1"/>
          <p:nvPr/>
        </p:nvSpPr>
        <p:spPr>
          <a:xfrm>
            <a:off x="1049024" y="2607889"/>
            <a:ext cx="10336960" cy="1734064"/>
          </a:xfrm>
          <a:prstGeom prst="rect">
            <a:avLst/>
          </a:prstGeom>
          <a:noFill/>
        </p:spPr>
        <p:txBody>
          <a:bodyPr wrap="square" rtlCol="0">
            <a:spAutoFit/>
          </a:bodyPr>
          <a:lstStyle/>
          <a:p>
            <a:pPr marL="1066773" lvl="1" indent="-457189">
              <a:buFont typeface="Arial" panose="020B0604020202020204" pitchFamily="34" charset="0"/>
              <a:buChar char="•"/>
            </a:pPr>
            <a:r>
              <a:rPr lang="en-US" sz="2667" dirty="0"/>
              <a:t>Chambers and associations are playing a more significant role in addressing labor shortages and promoting workforce readiness through training programs and partnerships with educational institutions.</a:t>
            </a:r>
          </a:p>
        </p:txBody>
      </p:sp>
    </p:spTree>
    <p:extLst>
      <p:ext uri="{BB962C8B-B14F-4D97-AF65-F5344CB8AC3E}">
        <p14:creationId xmlns:p14="http://schemas.microsoft.com/office/powerpoint/2010/main" val="26339273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and blue logo&#10;&#10;Description automatically generated">
            <a:extLst>
              <a:ext uri="{FF2B5EF4-FFF2-40B4-BE49-F238E27FC236}">
                <a16:creationId xmlns:a16="http://schemas.microsoft.com/office/drawing/2014/main" id="{4A060D0E-17C7-2ADA-A6C7-EDF726E740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48231" y="4633440"/>
            <a:ext cx="2292295" cy="1377815"/>
          </a:xfrm>
          <a:prstGeom prst="rect">
            <a:avLst/>
          </a:prstGeom>
        </p:spPr>
      </p:pic>
      <p:sp>
        <p:nvSpPr>
          <p:cNvPr id="2" name="Title 1">
            <a:extLst>
              <a:ext uri="{FF2B5EF4-FFF2-40B4-BE49-F238E27FC236}">
                <a16:creationId xmlns:a16="http://schemas.microsoft.com/office/drawing/2014/main" id="{2049932E-822A-63A7-E6F9-0F22150D9E85}"/>
              </a:ext>
            </a:extLst>
          </p:cNvPr>
          <p:cNvSpPr>
            <a:spLocks noGrp="1"/>
          </p:cNvSpPr>
          <p:nvPr>
            <p:ph type="ctrTitle"/>
          </p:nvPr>
        </p:nvSpPr>
        <p:spPr>
          <a:xfrm>
            <a:off x="1524000" y="727748"/>
            <a:ext cx="9144000" cy="1065426"/>
          </a:xfrm>
        </p:spPr>
        <p:txBody>
          <a:bodyPr/>
          <a:lstStyle/>
          <a:p>
            <a:r>
              <a:rPr lang="en-US" b="1" dirty="0">
                <a:solidFill>
                  <a:srgbClr val="00395A"/>
                </a:solidFill>
                <a:latin typeface="+mn-lt"/>
              </a:rPr>
              <a:t>What we will cover</a:t>
            </a:r>
          </a:p>
        </p:txBody>
      </p:sp>
      <p:sp>
        <p:nvSpPr>
          <p:cNvPr id="3" name="Subtitle 2">
            <a:extLst>
              <a:ext uri="{FF2B5EF4-FFF2-40B4-BE49-F238E27FC236}">
                <a16:creationId xmlns:a16="http://schemas.microsoft.com/office/drawing/2014/main" id="{F844DE14-7F41-1AC5-058D-373E63FEB654}"/>
              </a:ext>
            </a:extLst>
          </p:cNvPr>
          <p:cNvSpPr>
            <a:spLocks noGrp="1"/>
          </p:cNvSpPr>
          <p:nvPr>
            <p:ph type="subTitle" idx="1"/>
          </p:nvPr>
        </p:nvSpPr>
        <p:spPr>
          <a:xfrm>
            <a:off x="1524000" y="2045808"/>
            <a:ext cx="9144000" cy="2739947"/>
          </a:xfrm>
        </p:spPr>
        <p:txBody>
          <a:bodyPr>
            <a:noAutofit/>
          </a:bodyPr>
          <a:lstStyle/>
          <a:p>
            <a:r>
              <a:rPr lang="en-US" sz="2800" dirty="0">
                <a:solidFill>
                  <a:schemeClr val="tx2"/>
                </a:solidFill>
              </a:rPr>
              <a:t>Topics will include how to engage and build your membership, how to collaborate with local and regional partners to support efforts to improve the climate for business, and how to successfully serve as an advocate for important business-centric topics like workforce housing, healthcare, and more. </a:t>
            </a:r>
          </a:p>
        </p:txBody>
      </p:sp>
      <p:pic>
        <p:nvPicPr>
          <p:cNvPr id="5" name="Picture 4" descr="A logo with blue and black text&#10;&#10;Description automatically generated">
            <a:extLst>
              <a:ext uri="{FF2B5EF4-FFF2-40B4-BE49-F238E27FC236}">
                <a16:creationId xmlns:a16="http://schemas.microsoft.com/office/drawing/2014/main" id="{D3E421A8-A7FB-8A45-8E88-C50D6B9227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1473" y="4638933"/>
            <a:ext cx="2289053" cy="1374651"/>
          </a:xfrm>
          <a:prstGeom prst="rect">
            <a:avLst/>
          </a:prstGeom>
        </p:spPr>
      </p:pic>
    </p:spTree>
    <p:extLst>
      <p:ext uri="{BB962C8B-B14F-4D97-AF65-F5344CB8AC3E}">
        <p14:creationId xmlns:p14="http://schemas.microsoft.com/office/powerpoint/2010/main" val="39233119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E7740A-6135-CF62-4251-D878A94DCB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2A1AE5-4693-83C5-0847-7EAF98A5FC55}"/>
              </a:ext>
            </a:extLst>
          </p:cNvPr>
          <p:cNvSpPr>
            <a:spLocks noGrp="1"/>
          </p:cNvSpPr>
          <p:nvPr>
            <p:ph type="ctrTitle"/>
          </p:nvPr>
        </p:nvSpPr>
        <p:spPr>
          <a:xfrm>
            <a:off x="174793" y="9427"/>
            <a:ext cx="11842413" cy="1377917"/>
          </a:xfrm>
        </p:spPr>
        <p:txBody>
          <a:bodyPr vert="horz" lIns="91440" tIns="45720" rIns="91440" bIns="45720" rtlCol="0" anchor="b">
            <a:noAutofit/>
          </a:bodyPr>
          <a:lstStyle/>
          <a:p>
            <a:pPr algn="l"/>
            <a:r>
              <a:rPr lang="en-US" sz="7200" b="1" dirty="0">
                <a:solidFill>
                  <a:schemeClr val="tx2"/>
                </a:solidFill>
              </a:rPr>
              <a:t>Tip 4: Innovative Programs</a:t>
            </a:r>
          </a:p>
        </p:txBody>
      </p:sp>
      <p:sp>
        <p:nvSpPr>
          <p:cNvPr id="4" name="Rectangle 3">
            <a:extLst>
              <a:ext uri="{FF2B5EF4-FFF2-40B4-BE49-F238E27FC236}">
                <a16:creationId xmlns:a16="http://schemas.microsoft.com/office/drawing/2014/main" id="{1C895C0C-142C-8B89-CAD2-7CC89EBFF168}"/>
              </a:ext>
            </a:extLst>
          </p:cNvPr>
          <p:cNvSpPr/>
          <p:nvPr/>
        </p:nvSpPr>
        <p:spPr>
          <a:xfrm>
            <a:off x="0" y="5765533"/>
            <a:ext cx="12192000" cy="1092467"/>
          </a:xfrm>
          <a:prstGeom prst="rect">
            <a:avLst/>
          </a:prstGeom>
          <a:solidFill>
            <a:srgbClr val="00395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white and blue logo&#10;&#10;Description automatically generated">
            <a:extLst>
              <a:ext uri="{FF2B5EF4-FFF2-40B4-BE49-F238E27FC236}">
                <a16:creationId xmlns:a16="http://schemas.microsoft.com/office/drawing/2014/main" id="{FC395DE2-BFB2-5B89-EB42-68DA6EF406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79919" y="5755952"/>
            <a:ext cx="1817813" cy="1092621"/>
          </a:xfrm>
          <a:prstGeom prst="rect">
            <a:avLst/>
          </a:prstGeom>
        </p:spPr>
      </p:pic>
      <p:sp>
        <p:nvSpPr>
          <p:cNvPr id="3" name="Content Placeholder 2">
            <a:extLst>
              <a:ext uri="{FF2B5EF4-FFF2-40B4-BE49-F238E27FC236}">
                <a16:creationId xmlns:a16="http://schemas.microsoft.com/office/drawing/2014/main" id="{93DFD355-3B7A-26FB-7A00-CF77BE1D6001}"/>
              </a:ext>
            </a:extLst>
          </p:cNvPr>
          <p:cNvSpPr txBox="1">
            <a:spLocks/>
          </p:cNvSpPr>
          <p:nvPr/>
        </p:nvSpPr>
        <p:spPr>
          <a:xfrm>
            <a:off x="530578" y="1194713"/>
            <a:ext cx="10668000" cy="4561239"/>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p>
          <a:p>
            <a:r>
              <a:rPr lang="en-US" sz="2800" b="1" dirty="0"/>
              <a:t>Goal: </a:t>
            </a:r>
            <a:r>
              <a:rPr lang="en-US" sz="2800" dirty="0"/>
              <a:t>Offer value-added programs</a:t>
            </a:r>
          </a:p>
          <a:p>
            <a:endParaRPr lang="en-US" sz="2800" dirty="0"/>
          </a:p>
          <a:p>
            <a:r>
              <a:rPr lang="en-US" sz="2800" b="1" dirty="0"/>
              <a:t>Old Way: </a:t>
            </a:r>
            <a:r>
              <a:rPr lang="en-US" sz="2800" dirty="0"/>
              <a:t>Standard business support programs</a:t>
            </a:r>
          </a:p>
          <a:p>
            <a:endParaRPr lang="en-US" sz="2800" dirty="0"/>
          </a:p>
          <a:p>
            <a:r>
              <a:rPr lang="en-US" sz="2800" b="1" dirty="0"/>
              <a:t>New Way: </a:t>
            </a:r>
            <a:r>
              <a:rPr lang="en-US" sz="2800" dirty="0"/>
              <a:t>Innovative programs such as workforce development, talent pipeline management, and economic development programming</a:t>
            </a:r>
          </a:p>
          <a:p>
            <a:endParaRPr lang="en-US" sz="2800" dirty="0"/>
          </a:p>
          <a:p>
            <a:r>
              <a:rPr lang="en-US" sz="2800" b="1" dirty="0"/>
              <a:t>Examples: </a:t>
            </a:r>
            <a:r>
              <a:rPr lang="en-US" sz="2800" dirty="0"/>
              <a:t>Youth Apprenticeships, Talent Pipeline Management, Sector Partnerships, professional development, upskilling, </a:t>
            </a:r>
            <a:r>
              <a:rPr lang="en-US" sz="2800" dirty="0" err="1"/>
              <a:t>etc</a:t>
            </a:r>
            <a:endParaRPr lang="en-US" sz="2800" dirty="0"/>
          </a:p>
          <a:p>
            <a:endParaRPr lang="en-US" sz="2800" dirty="0"/>
          </a:p>
        </p:txBody>
      </p:sp>
    </p:spTree>
    <p:extLst>
      <p:ext uri="{BB962C8B-B14F-4D97-AF65-F5344CB8AC3E}">
        <p14:creationId xmlns:p14="http://schemas.microsoft.com/office/powerpoint/2010/main" val="15422168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1CC2DC-3B40-34F1-1A61-92795F1234E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2553B916-E607-9985-D3A8-7AB555D81564}"/>
              </a:ext>
            </a:extLst>
          </p:cNvPr>
          <p:cNvSpPr/>
          <p:nvPr/>
        </p:nvSpPr>
        <p:spPr>
          <a:xfrm>
            <a:off x="0" y="5765533"/>
            <a:ext cx="12192000" cy="1092467"/>
          </a:xfrm>
          <a:prstGeom prst="rect">
            <a:avLst/>
          </a:prstGeom>
          <a:solidFill>
            <a:srgbClr val="00395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white and blue logo&#10;&#10;Description automatically generated">
            <a:extLst>
              <a:ext uri="{FF2B5EF4-FFF2-40B4-BE49-F238E27FC236}">
                <a16:creationId xmlns:a16="http://schemas.microsoft.com/office/drawing/2014/main" id="{E261304C-A20B-D89F-460B-11D6E8F7FB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79919" y="5755952"/>
            <a:ext cx="1817813" cy="1092621"/>
          </a:xfrm>
          <a:prstGeom prst="rect">
            <a:avLst/>
          </a:prstGeom>
        </p:spPr>
      </p:pic>
      <p:sp>
        <p:nvSpPr>
          <p:cNvPr id="9" name="Title 3">
            <a:extLst>
              <a:ext uri="{FF2B5EF4-FFF2-40B4-BE49-F238E27FC236}">
                <a16:creationId xmlns:a16="http://schemas.microsoft.com/office/drawing/2014/main" id="{644F426A-807F-57EF-0421-8A597C5D1A56}"/>
              </a:ext>
            </a:extLst>
          </p:cNvPr>
          <p:cNvSpPr txBox="1">
            <a:spLocks/>
          </p:cNvSpPr>
          <p:nvPr/>
        </p:nvSpPr>
        <p:spPr>
          <a:xfrm>
            <a:off x="148108" y="115911"/>
            <a:ext cx="11740443" cy="973123"/>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7200" b="1" dirty="0">
                <a:solidFill>
                  <a:schemeClr val="tx2"/>
                </a:solidFill>
              </a:rPr>
              <a:t>DEI and Inclusive Programming</a:t>
            </a:r>
          </a:p>
        </p:txBody>
      </p:sp>
      <p:sp>
        <p:nvSpPr>
          <p:cNvPr id="2" name="TextBox 1">
            <a:extLst>
              <a:ext uri="{FF2B5EF4-FFF2-40B4-BE49-F238E27FC236}">
                <a16:creationId xmlns:a16="http://schemas.microsoft.com/office/drawing/2014/main" id="{0298D618-51C2-1F18-FF13-483053AA0FA4}"/>
              </a:ext>
            </a:extLst>
          </p:cNvPr>
          <p:cNvSpPr txBox="1"/>
          <p:nvPr/>
        </p:nvSpPr>
        <p:spPr>
          <a:xfrm>
            <a:off x="429812" y="2599775"/>
            <a:ext cx="10691095" cy="2144498"/>
          </a:xfrm>
          <a:prstGeom prst="rect">
            <a:avLst/>
          </a:prstGeom>
          <a:noFill/>
        </p:spPr>
        <p:txBody>
          <a:bodyPr wrap="square" rtlCol="0">
            <a:spAutoFit/>
          </a:bodyPr>
          <a:lstStyle/>
          <a:p>
            <a:pPr marL="1066773" lvl="1" indent="-457189">
              <a:buFont typeface="Arial" panose="020B0604020202020204" pitchFamily="34" charset="0"/>
              <a:buChar char="•"/>
            </a:pPr>
            <a:r>
              <a:rPr lang="en-US" sz="2667" dirty="0"/>
              <a:t>Note: It’s not political unless you make it political</a:t>
            </a:r>
          </a:p>
          <a:p>
            <a:pPr marL="609584" lvl="1"/>
            <a:endParaRPr lang="en-US" sz="2667" dirty="0"/>
          </a:p>
          <a:p>
            <a:pPr marL="1066773" lvl="1" indent="-457189">
              <a:buFont typeface="Arial" panose="020B0604020202020204" pitchFamily="34" charset="0"/>
              <a:buChar char="•"/>
            </a:pPr>
            <a:r>
              <a:rPr lang="en-US" sz="2667" dirty="0"/>
              <a:t>Diversity, equity, and inclusion initiatives are reshaping how organizations recruit members, offer programs, and represent their communities.</a:t>
            </a:r>
          </a:p>
        </p:txBody>
      </p:sp>
    </p:spTree>
    <p:extLst>
      <p:ext uri="{BB962C8B-B14F-4D97-AF65-F5344CB8AC3E}">
        <p14:creationId xmlns:p14="http://schemas.microsoft.com/office/powerpoint/2010/main" val="3582508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1D7AC1-CCA6-C6A7-6E66-08C13D1602B8}"/>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BEB5C683-7784-8BC7-A936-27D9B6BF99C8}"/>
              </a:ext>
            </a:extLst>
          </p:cNvPr>
          <p:cNvSpPr/>
          <p:nvPr/>
        </p:nvSpPr>
        <p:spPr>
          <a:xfrm>
            <a:off x="0" y="5765533"/>
            <a:ext cx="12192000" cy="1092467"/>
          </a:xfrm>
          <a:prstGeom prst="rect">
            <a:avLst/>
          </a:prstGeom>
          <a:solidFill>
            <a:srgbClr val="00395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white and blue logo&#10;&#10;Description automatically generated">
            <a:extLst>
              <a:ext uri="{FF2B5EF4-FFF2-40B4-BE49-F238E27FC236}">
                <a16:creationId xmlns:a16="http://schemas.microsoft.com/office/drawing/2014/main" id="{6E6DEDAC-672D-4579-4EE4-7D213C15DE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79919" y="5755952"/>
            <a:ext cx="1817813" cy="1092621"/>
          </a:xfrm>
          <a:prstGeom prst="rect">
            <a:avLst/>
          </a:prstGeom>
        </p:spPr>
      </p:pic>
      <p:sp>
        <p:nvSpPr>
          <p:cNvPr id="9" name="Title 3">
            <a:extLst>
              <a:ext uri="{FF2B5EF4-FFF2-40B4-BE49-F238E27FC236}">
                <a16:creationId xmlns:a16="http://schemas.microsoft.com/office/drawing/2014/main" id="{DB38690F-E6D6-BF97-6FD1-AA201815AAE5}"/>
              </a:ext>
            </a:extLst>
          </p:cNvPr>
          <p:cNvSpPr txBox="1">
            <a:spLocks/>
          </p:cNvSpPr>
          <p:nvPr/>
        </p:nvSpPr>
        <p:spPr>
          <a:xfrm>
            <a:off x="199623" y="135229"/>
            <a:ext cx="11740443" cy="973123"/>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7200" b="1" dirty="0">
                <a:solidFill>
                  <a:schemeClr val="tx2"/>
                </a:solidFill>
              </a:rPr>
              <a:t>Advocacy and Policy Leadership</a:t>
            </a:r>
          </a:p>
        </p:txBody>
      </p:sp>
      <p:sp>
        <p:nvSpPr>
          <p:cNvPr id="2" name="TextBox 1">
            <a:extLst>
              <a:ext uri="{FF2B5EF4-FFF2-40B4-BE49-F238E27FC236}">
                <a16:creationId xmlns:a16="http://schemas.microsoft.com/office/drawing/2014/main" id="{2AAE38E0-F560-C547-E566-91AC7E4B1B1F}"/>
              </a:ext>
            </a:extLst>
          </p:cNvPr>
          <p:cNvSpPr txBox="1"/>
          <p:nvPr/>
        </p:nvSpPr>
        <p:spPr>
          <a:xfrm>
            <a:off x="1147371" y="2551361"/>
            <a:ext cx="8970627" cy="2554930"/>
          </a:xfrm>
          <a:prstGeom prst="rect">
            <a:avLst/>
          </a:prstGeom>
          <a:noFill/>
        </p:spPr>
        <p:txBody>
          <a:bodyPr wrap="square" rtlCol="0">
            <a:spAutoFit/>
          </a:bodyPr>
          <a:lstStyle/>
          <a:p>
            <a:pPr marL="1066773" lvl="1" indent="-457189">
              <a:buFont typeface="Arial" panose="020B0604020202020204" pitchFamily="34" charset="0"/>
              <a:buChar char="•"/>
            </a:pPr>
            <a:r>
              <a:rPr lang="en-US" sz="2667" dirty="0"/>
              <a:t>Increased focus on advocacy at local, state, and federal levels, particularly on issues like workforce development, infrastructure, and business regulations.</a:t>
            </a:r>
          </a:p>
          <a:p>
            <a:pPr lvl="1"/>
            <a:endParaRPr lang="en-US" sz="2667" dirty="0"/>
          </a:p>
          <a:p>
            <a:pPr marL="1066773" lvl="1" indent="-457189">
              <a:buFont typeface="Arial" panose="020B0604020202020204" pitchFamily="34" charset="0"/>
              <a:buChar char="•"/>
            </a:pPr>
            <a:r>
              <a:rPr lang="en-US" sz="2667" dirty="0"/>
              <a:t>Members expect chambers and associations to act as strong voices for their industries.</a:t>
            </a:r>
          </a:p>
        </p:txBody>
      </p:sp>
    </p:spTree>
    <p:extLst>
      <p:ext uri="{BB962C8B-B14F-4D97-AF65-F5344CB8AC3E}">
        <p14:creationId xmlns:p14="http://schemas.microsoft.com/office/powerpoint/2010/main" val="24408389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402AF3-E6E3-D07D-FA57-2423973C0530}"/>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BAD9CFC0-2964-C25B-CD6C-1252F5760E50}"/>
              </a:ext>
            </a:extLst>
          </p:cNvPr>
          <p:cNvSpPr/>
          <p:nvPr/>
        </p:nvSpPr>
        <p:spPr>
          <a:xfrm>
            <a:off x="0" y="5765533"/>
            <a:ext cx="12192000" cy="1092467"/>
          </a:xfrm>
          <a:prstGeom prst="rect">
            <a:avLst/>
          </a:prstGeom>
          <a:solidFill>
            <a:srgbClr val="00395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white and blue logo&#10;&#10;Description automatically generated">
            <a:extLst>
              <a:ext uri="{FF2B5EF4-FFF2-40B4-BE49-F238E27FC236}">
                <a16:creationId xmlns:a16="http://schemas.microsoft.com/office/drawing/2014/main" id="{930677A4-8528-82F7-3F49-8FBDA5F559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79919" y="5755952"/>
            <a:ext cx="1817813" cy="1092621"/>
          </a:xfrm>
          <a:prstGeom prst="rect">
            <a:avLst/>
          </a:prstGeom>
        </p:spPr>
      </p:pic>
      <p:sp>
        <p:nvSpPr>
          <p:cNvPr id="9" name="Title 3">
            <a:extLst>
              <a:ext uri="{FF2B5EF4-FFF2-40B4-BE49-F238E27FC236}">
                <a16:creationId xmlns:a16="http://schemas.microsoft.com/office/drawing/2014/main" id="{3A852F66-AB26-AC97-A12D-16BA2AC2679B}"/>
              </a:ext>
            </a:extLst>
          </p:cNvPr>
          <p:cNvSpPr txBox="1">
            <a:spLocks/>
          </p:cNvSpPr>
          <p:nvPr/>
        </p:nvSpPr>
        <p:spPr>
          <a:xfrm>
            <a:off x="244700" y="128789"/>
            <a:ext cx="11740443" cy="973123"/>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7200" b="1" dirty="0">
                <a:solidFill>
                  <a:schemeClr val="tx2"/>
                </a:solidFill>
              </a:rPr>
              <a:t>Collaborative Partnerships</a:t>
            </a:r>
          </a:p>
        </p:txBody>
      </p:sp>
      <p:sp>
        <p:nvSpPr>
          <p:cNvPr id="2" name="TextBox 1">
            <a:extLst>
              <a:ext uri="{FF2B5EF4-FFF2-40B4-BE49-F238E27FC236}">
                <a16:creationId xmlns:a16="http://schemas.microsoft.com/office/drawing/2014/main" id="{34D8BB06-73F1-536F-0800-D937446B49DE}"/>
              </a:ext>
            </a:extLst>
          </p:cNvPr>
          <p:cNvSpPr txBox="1"/>
          <p:nvPr/>
        </p:nvSpPr>
        <p:spPr>
          <a:xfrm>
            <a:off x="1248893" y="2341720"/>
            <a:ext cx="8970627" cy="1323632"/>
          </a:xfrm>
          <a:prstGeom prst="rect">
            <a:avLst/>
          </a:prstGeom>
          <a:noFill/>
        </p:spPr>
        <p:txBody>
          <a:bodyPr wrap="square" rtlCol="0">
            <a:spAutoFit/>
          </a:bodyPr>
          <a:lstStyle/>
          <a:p>
            <a:pPr marL="1066773" lvl="1" indent="-457189">
              <a:buFont typeface="Arial" panose="020B0604020202020204" pitchFamily="34" charset="0"/>
              <a:buChar char="•"/>
            </a:pPr>
            <a:r>
              <a:rPr lang="en-US" sz="2667" dirty="0"/>
              <a:t>Strategic partnerships with other nonprofits, government agencies, and private-sector stakeholders to amplify impact and share resources.</a:t>
            </a:r>
          </a:p>
        </p:txBody>
      </p:sp>
    </p:spTree>
    <p:extLst>
      <p:ext uri="{BB962C8B-B14F-4D97-AF65-F5344CB8AC3E}">
        <p14:creationId xmlns:p14="http://schemas.microsoft.com/office/powerpoint/2010/main" val="16623982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B8AC5C-4290-DD5A-3B16-57EA1D2F15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1B898E-0D9F-17B2-D651-F7E598D07335}"/>
              </a:ext>
            </a:extLst>
          </p:cNvPr>
          <p:cNvSpPr>
            <a:spLocks noGrp="1"/>
          </p:cNvSpPr>
          <p:nvPr>
            <p:ph type="ctrTitle"/>
          </p:nvPr>
        </p:nvSpPr>
        <p:spPr>
          <a:xfrm>
            <a:off x="255319" y="0"/>
            <a:ext cx="11842413" cy="1377917"/>
          </a:xfrm>
        </p:spPr>
        <p:txBody>
          <a:bodyPr vert="horz" lIns="91440" tIns="45720" rIns="91440" bIns="45720" rtlCol="0" anchor="b">
            <a:noAutofit/>
          </a:bodyPr>
          <a:lstStyle/>
          <a:p>
            <a:pPr algn="l"/>
            <a:r>
              <a:rPr lang="en-US" sz="7200" b="1" dirty="0">
                <a:solidFill>
                  <a:schemeClr val="tx2"/>
                </a:solidFill>
              </a:rPr>
              <a:t>Tip 5: Partnerships</a:t>
            </a:r>
          </a:p>
        </p:txBody>
      </p:sp>
      <p:sp>
        <p:nvSpPr>
          <p:cNvPr id="4" name="Rectangle 3">
            <a:extLst>
              <a:ext uri="{FF2B5EF4-FFF2-40B4-BE49-F238E27FC236}">
                <a16:creationId xmlns:a16="http://schemas.microsoft.com/office/drawing/2014/main" id="{B05CE11A-8FBA-9D52-B5D4-6C49B1B48D6C}"/>
              </a:ext>
            </a:extLst>
          </p:cNvPr>
          <p:cNvSpPr/>
          <p:nvPr/>
        </p:nvSpPr>
        <p:spPr>
          <a:xfrm>
            <a:off x="0" y="5765533"/>
            <a:ext cx="12192000" cy="1092467"/>
          </a:xfrm>
          <a:prstGeom prst="rect">
            <a:avLst/>
          </a:prstGeom>
          <a:solidFill>
            <a:srgbClr val="00395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white and blue logo&#10;&#10;Description automatically generated">
            <a:extLst>
              <a:ext uri="{FF2B5EF4-FFF2-40B4-BE49-F238E27FC236}">
                <a16:creationId xmlns:a16="http://schemas.microsoft.com/office/drawing/2014/main" id="{592B04EA-8C13-A60D-85EE-38BE143365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79919" y="5755952"/>
            <a:ext cx="1817813" cy="1092621"/>
          </a:xfrm>
          <a:prstGeom prst="rect">
            <a:avLst/>
          </a:prstGeom>
        </p:spPr>
      </p:pic>
      <p:sp>
        <p:nvSpPr>
          <p:cNvPr id="3" name="Content Placeholder 2">
            <a:extLst>
              <a:ext uri="{FF2B5EF4-FFF2-40B4-BE49-F238E27FC236}">
                <a16:creationId xmlns:a16="http://schemas.microsoft.com/office/drawing/2014/main" id="{2821ADF1-A0A8-72BC-9D24-6DD92BF28822}"/>
              </a:ext>
            </a:extLst>
          </p:cNvPr>
          <p:cNvSpPr txBox="1">
            <a:spLocks/>
          </p:cNvSpPr>
          <p:nvPr/>
        </p:nvSpPr>
        <p:spPr>
          <a:xfrm>
            <a:off x="733779" y="1299130"/>
            <a:ext cx="10351910" cy="444739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p>
          <a:p>
            <a:r>
              <a:rPr lang="en-US" sz="2800" b="1" dirty="0"/>
              <a:t>Goal: </a:t>
            </a:r>
            <a:r>
              <a:rPr lang="en-US" sz="2800" dirty="0"/>
              <a:t>Collaboration</a:t>
            </a:r>
          </a:p>
          <a:p>
            <a:endParaRPr lang="en-US" sz="2800" dirty="0"/>
          </a:p>
          <a:p>
            <a:r>
              <a:rPr lang="en-US" sz="2800" b="1" dirty="0"/>
              <a:t>Old Way: </a:t>
            </a:r>
            <a:r>
              <a:rPr lang="en-US" sz="2800" dirty="0"/>
              <a:t>Limited partnerships or donations</a:t>
            </a:r>
          </a:p>
          <a:p>
            <a:endParaRPr lang="en-US" sz="2800" dirty="0"/>
          </a:p>
          <a:p>
            <a:r>
              <a:rPr lang="en-US" sz="2800" b="1" dirty="0"/>
              <a:t>New Way: </a:t>
            </a:r>
            <a:r>
              <a:rPr lang="en-US" sz="2800" dirty="0"/>
              <a:t>Strategic alliances with local businesses, municipalities, nonprofits, and business associations</a:t>
            </a:r>
          </a:p>
          <a:p>
            <a:endParaRPr lang="en-US" sz="2800" dirty="0"/>
          </a:p>
          <a:p>
            <a:r>
              <a:rPr lang="en-US" sz="2800" b="1" dirty="0"/>
              <a:t>Examples: </a:t>
            </a:r>
            <a:r>
              <a:rPr lang="en-US" sz="2800" dirty="0"/>
              <a:t>Strategic alignment and contracts for services</a:t>
            </a:r>
          </a:p>
          <a:p>
            <a:endParaRPr lang="en-US" sz="2800" dirty="0"/>
          </a:p>
        </p:txBody>
      </p:sp>
    </p:spTree>
    <p:extLst>
      <p:ext uri="{BB962C8B-B14F-4D97-AF65-F5344CB8AC3E}">
        <p14:creationId xmlns:p14="http://schemas.microsoft.com/office/powerpoint/2010/main" val="3243484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C9CD96-A64A-1038-922F-6240D5B45CBA}"/>
            </a:ext>
          </a:extLst>
        </p:cNvPr>
        <p:cNvGrpSpPr/>
        <p:nvPr/>
      </p:nvGrpSpPr>
      <p:grpSpPr>
        <a:xfrm>
          <a:off x="0" y="0"/>
          <a:ext cx="0" cy="0"/>
          <a:chOff x="0" y="0"/>
          <a:chExt cx="0" cy="0"/>
        </a:xfrm>
      </p:grpSpPr>
      <p:pic>
        <p:nvPicPr>
          <p:cNvPr id="2052" name="Picture 4" descr="Opportunities: A Gateway to Enhancing ...">
            <a:extLst>
              <a:ext uri="{FF2B5EF4-FFF2-40B4-BE49-F238E27FC236}">
                <a16:creationId xmlns:a16="http://schemas.microsoft.com/office/drawing/2014/main" id="{4697A3C5-D086-A1C1-389F-50C9681039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88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96216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A68084-8492-176F-C030-E091E89C84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B74603-CBA4-F90C-9CF6-EB1B370AEB69}"/>
              </a:ext>
            </a:extLst>
          </p:cNvPr>
          <p:cNvSpPr>
            <a:spLocks noGrp="1"/>
          </p:cNvSpPr>
          <p:nvPr>
            <p:ph type="ctrTitle"/>
          </p:nvPr>
        </p:nvSpPr>
        <p:spPr>
          <a:xfrm>
            <a:off x="349587" y="112458"/>
            <a:ext cx="11842413" cy="1377917"/>
          </a:xfrm>
        </p:spPr>
        <p:txBody>
          <a:bodyPr vert="horz" lIns="91440" tIns="45720" rIns="91440" bIns="45720" rtlCol="0" anchor="b">
            <a:noAutofit/>
          </a:bodyPr>
          <a:lstStyle/>
          <a:p>
            <a:pPr algn="l"/>
            <a:r>
              <a:rPr lang="en-US" sz="7200" b="1" dirty="0">
                <a:solidFill>
                  <a:schemeClr val="tx2"/>
                </a:solidFill>
              </a:rPr>
              <a:t>Key Opportunities</a:t>
            </a:r>
          </a:p>
        </p:txBody>
      </p:sp>
      <p:sp>
        <p:nvSpPr>
          <p:cNvPr id="4" name="Rectangle 3">
            <a:extLst>
              <a:ext uri="{FF2B5EF4-FFF2-40B4-BE49-F238E27FC236}">
                <a16:creationId xmlns:a16="http://schemas.microsoft.com/office/drawing/2014/main" id="{A8D37707-DE84-AC99-DEEB-6129CDE48BF9}"/>
              </a:ext>
            </a:extLst>
          </p:cNvPr>
          <p:cNvSpPr/>
          <p:nvPr/>
        </p:nvSpPr>
        <p:spPr>
          <a:xfrm>
            <a:off x="0" y="5765533"/>
            <a:ext cx="12192000" cy="1092467"/>
          </a:xfrm>
          <a:prstGeom prst="rect">
            <a:avLst/>
          </a:prstGeom>
          <a:solidFill>
            <a:srgbClr val="00395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white and blue logo&#10;&#10;Description automatically generated">
            <a:extLst>
              <a:ext uri="{FF2B5EF4-FFF2-40B4-BE49-F238E27FC236}">
                <a16:creationId xmlns:a16="http://schemas.microsoft.com/office/drawing/2014/main" id="{0794BC4B-4B48-3414-FB2B-7265FC4BE9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79919" y="5755952"/>
            <a:ext cx="1817813" cy="1092621"/>
          </a:xfrm>
          <a:prstGeom prst="rect">
            <a:avLst/>
          </a:prstGeom>
        </p:spPr>
      </p:pic>
      <p:sp>
        <p:nvSpPr>
          <p:cNvPr id="5" name="TextBox 4">
            <a:extLst>
              <a:ext uri="{FF2B5EF4-FFF2-40B4-BE49-F238E27FC236}">
                <a16:creationId xmlns:a16="http://schemas.microsoft.com/office/drawing/2014/main" id="{D108C8DA-533A-410A-22C3-768EF18516CE}"/>
              </a:ext>
            </a:extLst>
          </p:cNvPr>
          <p:cNvSpPr txBox="1"/>
          <p:nvPr/>
        </p:nvSpPr>
        <p:spPr>
          <a:xfrm>
            <a:off x="188536" y="1679858"/>
            <a:ext cx="11838136" cy="4524315"/>
          </a:xfrm>
          <a:prstGeom prst="rect">
            <a:avLst/>
          </a:prstGeom>
          <a:noFill/>
        </p:spPr>
        <p:txBody>
          <a:bodyPr wrap="square" rtlCol="0">
            <a:spAutoFit/>
          </a:bodyPr>
          <a:lstStyle/>
          <a:p>
            <a:pPr marL="457189" indent="-457189">
              <a:buAutoNum type="arabicPeriod"/>
            </a:pPr>
            <a:r>
              <a:rPr lang="en-US" sz="3200" dirty="0"/>
              <a:t>Branding and Modernization</a:t>
            </a:r>
          </a:p>
          <a:p>
            <a:pPr marL="457189" indent="-457189">
              <a:buAutoNum type="arabicPeriod"/>
            </a:pPr>
            <a:r>
              <a:rPr lang="en-US" sz="3200" dirty="0"/>
              <a:t>Leadership Development</a:t>
            </a:r>
          </a:p>
          <a:p>
            <a:pPr marL="457189" indent="-457189">
              <a:buAutoNum type="arabicPeriod"/>
            </a:pPr>
            <a:r>
              <a:rPr lang="en-US" sz="3200" dirty="0"/>
              <a:t>Economic Development roles</a:t>
            </a:r>
          </a:p>
          <a:p>
            <a:endParaRPr lang="en-US" sz="3200" dirty="0"/>
          </a:p>
          <a:p>
            <a:r>
              <a:rPr lang="en-US" sz="3200" dirty="0"/>
              <a:t>Chambers must remain adaptable and forward-thinking, investing in technology and fostering member connections to enhance value propositions, attract new members, and ensure long-term relevance.</a:t>
            </a:r>
          </a:p>
          <a:p>
            <a:endParaRPr lang="en-US" sz="3200" dirty="0"/>
          </a:p>
          <a:p>
            <a:r>
              <a:rPr lang="en-US" sz="3200" dirty="0"/>
              <a:t>						</a:t>
            </a:r>
          </a:p>
        </p:txBody>
      </p:sp>
    </p:spTree>
    <p:extLst>
      <p:ext uri="{BB962C8B-B14F-4D97-AF65-F5344CB8AC3E}">
        <p14:creationId xmlns:p14="http://schemas.microsoft.com/office/powerpoint/2010/main" val="36359888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33AD5F-4513-45A3-ABE2-BCB9C2917D07}"/>
            </a:ext>
          </a:extLst>
        </p:cNvPr>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F1349A8A-2E8A-7891-07B0-394554C48C74}"/>
              </a:ext>
            </a:extLst>
          </p:cNvPr>
          <p:cNvPicPr>
            <a:picLocks noChangeAspect="1"/>
          </p:cNvPicPr>
          <p:nvPr/>
        </p:nvPicPr>
        <p:blipFill>
          <a:blip r:embed="rId2"/>
          <a:stretch>
            <a:fillRect/>
          </a:stretch>
        </p:blipFill>
        <p:spPr>
          <a:xfrm>
            <a:off x="8645" y="167426"/>
            <a:ext cx="12183355" cy="2028432"/>
          </a:xfrm>
          <a:prstGeom prst="rect">
            <a:avLst/>
          </a:prstGeom>
        </p:spPr>
      </p:pic>
      <p:sp>
        <p:nvSpPr>
          <p:cNvPr id="4" name="TextBox 3">
            <a:extLst>
              <a:ext uri="{FF2B5EF4-FFF2-40B4-BE49-F238E27FC236}">
                <a16:creationId xmlns:a16="http://schemas.microsoft.com/office/drawing/2014/main" id="{CDF86B90-4A6D-33E4-A2A7-9065214CC887}"/>
              </a:ext>
            </a:extLst>
          </p:cNvPr>
          <p:cNvSpPr txBox="1"/>
          <p:nvPr/>
        </p:nvSpPr>
        <p:spPr>
          <a:xfrm>
            <a:off x="795530" y="2569345"/>
            <a:ext cx="4940968" cy="3785652"/>
          </a:xfrm>
          <a:prstGeom prst="rect">
            <a:avLst/>
          </a:prstGeom>
          <a:noFill/>
        </p:spPr>
        <p:txBody>
          <a:bodyPr wrap="none" rtlCol="0">
            <a:spAutoFit/>
          </a:bodyPr>
          <a:lstStyle/>
          <a:p>
            <a:r>
              <a:rPr lang="en-US" sz="2400" b="1" dirty="0"/>
              <a:t>Digital Transformation</a:t>
            </a:r>
          </a:p>
          <a:p>
            <a:endParaRPr lang="en-US" sz="2400" b="1" dirty="0"/>
          </a:p>
          <a:p>
            <a:r>
              <a:rPr lang="en-US" sz="2400" b="1" dirty="0"/>
              <a:t>Political and Social Fragmentation</a:t>
            </a:r>
          </a:p>
          <a:p>
            <a:endParaRPr lang="en-US" sz="2400" b="1" dirty="0"/>
          </a:p>
          <a:p>
            <a:r>
              <a:rPr lang="en-US" sz="2400" b="1" dirty="0"/>
              <a:t>Changing Expectations of Chambers</a:t>
            </a:r>
          </a:p>
          <a:p>
            <a:endParaRPr lang="en-US" sz="2400" b="1" dirty="0"/>
          </a:p>
          <a:p>
            <a:r>
              <a:rPr lang="en-US" sz="2400" b="1" dirty="0"/>
              <a:t>Business Model Disruption</a:t>
            </a:r>
          </a:p>
          <a:p>
            <a:endParaRPr lang="en-US" sz="2400" b="1" dirty="0"/>
          </a:p>
          <a:p>
            <a:r>
              <a:rPr lang="en-US" sz="2400" b="1" dirty="0"/>
              <a:t>Balancing Technological Innovation &amp;</a:t>
            </a:r>
          </a:p>
          <a:p>
            <a:r>
              <a:rPr lang="en-US" sz="2400" b="1" dirty="0"/>
              <a:t>  Responsibility</a:t>
            </a:r>
          </a:p>
        </p:txBody>
      </p:sp>
      <p:sp>
        <p:nvSpPr>
          <p:cNvPr id="5" name="TextBox 4">
            <a:extLst>
              <a:ext uri="{FF2B5EF4-FFF2-40B4-BE49-F238E27FC236}">
                <a16:creationId xmlns:a16="http://schemas.microsoft.com/office/drawing/2014/main" id="{A8BB58EE-3C3D-6AFB-7BDC-0688A84D53DB}"/>
              </a:ext>
            </a:extLst>
          </p:cNvPr>
          <p:cNvSpPr txBox="1"/>
          <p:nvPr/>
        </p:nvSpPr>
        <p:spPr>
          <a:xfrm>
            <a:off x="6164718" y="2569345"/>
            <a:ext cx="5198218" cy="3416320"/>
          </a:xfrm>
          <a:prstGeom prst="rect">
            <a:avLst/>
          </a:prstGeom>
          <a:noFill/>
        </p:spPr>
        <p:txBody>
          <a:bodyPr wrap="none" rtlCol="0">
            <a:spAutoFit/>
          </a:bodyPr>
          <a:lstStyle/>
          <a:p>
            <a:r>
              <a:rPr lang="en-US" sz="2400" b="1" dirty="0"/>
              <a:t>Demographic Shifts</a:t>
            </a:r>
          </a:p>
          <a:p>
            <a:endParaRPr lang="en-US" sz="2400" b="1" dirty="0"/>
          </a:p>
          <a:p>
            <a:r>
              <a:rPr lang="en-US" sz="2400" b="1" dirty="0"/>
              <a:t>Upskilling at the Speed of Business</a:t>
            </a:r>
          </a:p>
          <a:p>
            <a:endParaRPr lang="en-US" sz="2400" b="1" dirty="0"/>
          </a:p>
          <a:p>
            <a:r>
              <a:rPr lang="en-US" sz="2400" b="1" dirty="0"/>
              <a:t>Diverse and Inclusive Economic Growth</a:t>
            </a:r>
          </a:p>
          <a:p>
            <a:endParaRPr lang="en-US" sz="2400" b="1" dirty="0"/>
          </a:p>
          <a:p>
            <a:r>
              <a:rPr lang="en-US" sz="2400" b="1" dirty="0"/>
              <a:t>Chambers as Unifiers</a:t>
            </a:r>
          </a:p>
          <a:p>
            <a:endParaRPr lang="en-US" sz="2400" b="1" dirty="0"/>
          </a:p>
          <a:p>
            <a:r>
              <a:rPr lang="en-US" sz="2400" b="1" dirty="0"/>
              <a:t>Leadership Churn</a:t>
            </a:r>
          </a:p>
        </p:txBody>
      </p:sp>
    </p:spTree>
    <p:extLst>
      <p:ext uri="{BB962C8B-B14F-4D97-AF65-F5344CB8AC3E}">
        <p14:creationId xmlns:p14="http://schemas.microsoft.com/office/powerpoint/2010/main" val="23433240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E414169-A404-C4D0-0AC0-96FFEDF26980}"/>
              </a:ext>
            </a:extLst>
          </p:cNvPr>
          <p:cNvSpPr>
            <a:spLocks noGrp="1"/>
          </p:cNvSpPr>
          <p:nvPr>
            <p:ph type="title"/>
          </p:nvPr>
        </p:nvSpPr>
        <p:spPr>
          <a:xfrm>
            <a:off x="1371597" y="348865"/>
            <a:ext cx="10044023" cy="877729"/>
          </a:xfrm>
        </p:spPr>
        <p:txBody>
          <a:bodyPr vert="horz" lIns="91440" tIns="45720" rIns="91440" bIns="45720" rtlCol="0" anchor="ctr">
            <a:normAutofit/>
          </a:bodyPr>
          <a:lstStyle/>
          <a:p>
            <a:r>
              <a:rPr lang="en-US" sz="4000" b="1" kern="1200">
                <a:solidFill>
                  <a:srgbClr val="FFFFFF"/>
                </a:solidFill>
                <a:latin typeface="+mj-lt"/>
                <a:ea typeface="+mj-ea"/>
                <a:cs typeface="+mj-cs"/>
              </a:rPr>
              <a:t>Chambers of the Future: mission work</a:t>
            </a:r>
          </a:p>
        </p:txBody>
      </p:sp>
      <p:graphicFrame>
        <p:nvGraphicFramePr>
          <p:cNvPr id="6" name="TextBox 3">
            <a:extLst>
              <a:ext uri="{FF2B5EF4-FFF2-40B4-BE49-F238E27FC236}">
                <a16:creationId xmlns:a16="http://schemas.microsoft.com/office/drawing/2014/main" id="{2739197C-9C3E-A3AD-03EA-584377CC7E2F}"/>
              </a:ext>
            </a:extLst>
          </p:cNvPr>
          <p:cNvGraphicFramePr/>
          <p:nvPr>
            <p:extLst>
              <p:ext uri="{D42A27DB-BD31-4B8C-83A1-F6EECF244321}">
                <p14:modId xmlns:p14="http://schemas.microsoft.com/office/powerpoint/2010/main" val="155312985"/>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941380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7650" name="Picture 5" descr="logo_pantone.eps">
            <a:extLst>
              <a:ext uri="{FF2B5EF4-FFF2-40B4-BE49-F238E27FC236}">
                <a16:creationId xmlns:a16="http://schemas.microsoft.com/office/drawing/2014/main" id="{24B054E9-99BE-9CF0-0EA3-0C6DF64302D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990265" y="6132514"/>
            <a:ext cx="1201737"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1215557"/>
      </p:ext>
    </p:extLst>
  </p:cSld>
  <p:clrMapOvr>
    <a:masterClrMapping/>
  </p:clrMapOvr>
  <p:transition spd="slow" advTm="15169"/>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6FBDC-D69F-C54B-B0F7-AF0ACF885FD6}"/>
              </a:ext>
            </a:extLst>
          </p:cNvPr>
          <p:cNvSpPr>
            <a:spLocks noGrp="1"/>
          </p:cNvSpPr>
          <p:nvPr>
            <p:ph type="ctrTitle"/>
          </p:nvPr>
        </p:nvSpPr>
        <p:spPr>
          <a:xfrm>
            <a:off x="346144" y="178739"/>
            <a:ext cx="5258097" cy="1048211"/>
          </a:xfrm>
        </p:spPr>
        <p:txBody>
          <a:bodyPr vert="horz" lIns="91440" tIns="45720" rIns="91440" bIns="45720" rtlCol="0" anchor="b">
            <a:noAutofit/>
          </a:bodyPr>
          <a:lstStyle/>
          <a:p>
            <a:pPr algn="l"/>
            <a:r>
              <a:rPr lang="en-US" sz="7200" b="1" dirty="0">
                <a:solidFill>
                  <a:schemeClr val="tx2"/>
                </a:solidFill>
              </a:rPr>
              <a:t>About Me:</a:t>
            </a:r>
          </a:p>
        </p:txBody>
      </p:sp>
      <p:sp>
        <p:nvSpPr>
          <p:cNvPr id="3" name="Subtitle 2">
            <a:extLst>
              <a:ext uri="{FF2B5EF4-FFF2-40B4-BE49-F238E27FC236}">
                <a16:creationId xmlns:a16="http://schemas.microsoft.com/office/drawing/2014/main" id="{8648D3BB-60D9-A243-AFB9-D950A7CEC9F2}"/>
              </a:ext>
            </a:extLst>
          </p:cNvPr>
          <p:cNvSpPr>
            <a:spLocks noGrp="1"/>
          </p:cNvSpPr>
          <p:nvPr>
            <p:ph type="subTitle" idx="1"/>
          </p:nvPr>
        </p:nvSpPr>
        <p:spPr>
          <a:xfrm>
            <a:off x="348494" y="1415977"/>
            <a:ext cx="3391399" cy="2244609"/>
          </a:xfrm>
        </p:spPr>
        <p:txBody>
          <a:bodyPr vert="horz" lIns="91440" tIns="45720" rIns="91440" bIns="45720" rtlCol="0" anchor="t">
            <a:noAutofit/>
          </a:bodyPr>
          <a:lstStyle/>
          <a:p>
            <a:pPr marL="285744" indent="-285744" algn="l">
              <a:buFont typeface="Arial" panose="020B0604020202020204" pitchFamily="34" charset="0"/>
              <a:buChar char="•"/>
            </a:pPr>
            <a:r>
              <a:rPr lang="en-US" sz="2000" dirty="0"/>
              <a:t>Named Top 25 Mind in Hospitality Sales, Marketing &amp; Revenue Management </a:t>
            </a:r>
          </a:p>
          <a:p>
            <a:pPr marL="285744" indent="-285744" algn="l">
              <a:buFont typeface="Arial" panose="020B0604020202020204" pitchFamily="34" charset="0"/>
              <a:buChar char="•"/>
            </a:pPr>
            <a:r>
              <a:rPr lang="en-US" sz="2000" dirty="0"/>
              <a:t>Awarded Pettit Award by Western Association of Chamber Executives</a:t>
            </a:r>
          </a:p>
          <a:p>
            <a:pPr marL="285744" indent="-285744" algn="l">
              <a:buFont typeface="Arial" panose="020B0604020202020204" pitchFamily="34" charset="0"/>
              <a:buChar char="•"/>
            </a:pPr>
            <a:r>
              <a:rPr lang="en-US" sz="2000" dirty="0"/>
              <a:t>Named “Executive of the Year” by Association of Colorado Chambers of Commerce </a:t>
            </a:r>
          </a:p>
        </p:txBody>
      </p:sp>
      <p:pic>
        <p:nvPicPr>
          <p:cNvPr id="5" name="Picture 4" descr="A person holding a sign&#10;&#10;Description automatically generated with low confidence">
            <a:extLst>
              <a:ext uri="{FF2B5EF4-FFF2-40B4-BE49-F238E27FC236}">
                <a16:creationId xmlns:a16="http://schemas.microsoft.com/office/drawing/2014/main" id="{8263424E-A08D-4D56-ECF8-1D1D0F8D1E45}"/>
              </a:ext>
            </a:extLst>
          </p:cNvPr>
          <p:cNvPicPr>
            <a:picLocks noChangeAspect="1"/>
          </p:cNvPicPr>
          <p:nvPr/>
        </p:nvPicPr>
        <p:blipFill>
          <a:blip r:embed="rId2">
            <a:duotone>
              <a:prstClr val="black"/>
              <a:prstClr val="white"/>
            </a:duotone>
          </a:blip>
          <a:stretch>
            <a:fillRect/>
          </a:stretch>
        </p:blipFill>
        <p:spPr>
          <a:xfrm>
            <a:off x="8841392" y="1154710"/>
            <a:ext cx="3248035" cy="4865969"/>
          </a:xfrm>
          <a:prstGeom prst="rect">
            <a:avLst/>
          </a:prstGeom>
        </p:spPr>
      </p:pic>
      <p:graphicFrame>
        <p:nvGraphicFramePr>
          <p:cNvPr id="1052" name="TextBox 6">
            <a:extLst>
              <a:ext uri="{FF2B5EF4-FFF2-40B4-BE49-F238E27FC236}">
                <a16:creationId xmlns:a16="http://schemas.microsoft.com/office/drawing/2014/main" id="{B75974AA-FE83-93DD-4862-8D39FFF496B6}"/>
              </a:ext>
            </a:extLst>
          </p:cNvPr>
          <p:cNvGraphicFramePr/>
          <p:nvPr>
            <p:extLst>
              <p:ext uri="{D42A27DB-BD31-4B8C-83A1-F6EECF244321}">
                <p14:modId xmlns:p14="http://schemas.microsoft.com/office/powerpoint/2010/main" val="3069272632"/>
              </p:ext>
            </p:extLst>
          </p:nvPr>
        </p:nvGraphicFramePr>
        <p:xfrm>
          <a:off x="3901475" y="1018661"/>
          <a:ext cx="4778335" cy="51332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FDCD300F-2228-BAA2-A8CD-D8924B5C613B}"/>
              </a:ext>
            </a:extLst>
          </p:cNvPr>
          <p:cNvSpPr txBox="1"/>
          <p:nvPr/>
        </p:nvSpPr>
        <p:spPr>
          <a:xfrm>
            <a:off x="635918" y="4521826"/>
            <a:ext cx="2500236" cy="1015663"/>
          </a:xfrm>
          <a:prstGeom prst="rect">
            <a:avLst/>
          </a:prstGeom>
          <a:noFill/>
        </p:spPr>
        <p:txBody>
          <a:bodyPr wrap="none" rtlCol="0">
            <a:spAutoFit/>
          </a:bodyPr>
          <a:lstStyle/>
          <a:p>
            <a:r>
              <a:rPr lang="en-US" sz="2000" i="1" dirty="0"/>
              <a:t>Chris Romer</a:t>
            </a:r>
          </a:p>
          <a:p>
            <a:r>
              <a:rPr lang="en-US" sz="2000" i="1" dirty="0"/>
              <a:t>President/CEO</a:t>
            </a:r>
          </a:p>
          <a:p>
            <a:r>
              <a:rPr lang="en-US" sz="2000" i="1" dirty="0"/>
              <a:t>Vail Valley Partnership</a:t>
            </a:r>
          </a:p>
        </p:txBody>
      </p:sp>
      <p:sp>
        <p:nvSpPr>
          <p:cNvPr id="4" name="Rectangle 3">
            <a:extLst>
              <a:ext uri="{FF2B5EF4-FFF2-40B4-BE49-F238E27FC236}">
                <a16:creationId xmlns:a16="http://schemas.microsoft.com/office/drawing/2014/main" id="{58E3E04A-77AF-CE70-AE48-EBF37686F0EE}"/>
              </a:ext>
            </a:extLst>
          </p:cNvPr>
          <p:cNvSpPr/>
          <p:nvPr/>
        </p:nvSpPr>
        <p:spPr>
          <a:xfrm>
            <a:off x="0" y="5765533"/>
            <a:ext cx="12192000" cy="1092467"/>
          </a:xfrm>
          <a:prstGeom prst="rect">
            <a:avLst/>
          </a:prstGeom>
          <a:solidFill>
            <a:srgbClr val="00395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white and blue logo&#10;&#10;Description automatically generated">
            <a:extLst>
              <a:ext uri="{FF2B5EF4-FFF2-40B4-BE49-F238E27FC236}">
                <a16:creationId xmlns:a16="http://schemas.microsoft.com/office/drawing/2014/main" id="{D41FDA37-3660-FE22-A0A6-089A7FC747C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79919" y="5755952"/>
            <a:ext cx="1817813" cy="1092621"/>
          </a:xfrm>
          <a:prstGeom prst="rect">
            <a:avLst/>
          </a:prstGeom>
        </p:spPr>
      </p:pic>
    </p:spTree>
    <p:extLst>
      <p:ext uri="{BB962C8B-B14F-4D97-AF65-F5344CB8AC3E}">
        <p14:creationId xmlns:p14="http://schemas.microsoft.com/office/powerpoint/2010/main" val="24124471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9500804"/>
      </p:ext>
    </p:extLst>
  </p:cSld>
  <p:clrMapOvr>
    <a:masterClrMapping/>
  </p:clrMapOvr>
  <p:transition spd="slow" advTm="15271"/>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9754702"/>
      </p:ext>
    </p:extLst>
  </p:cSld>
  <p:clrMapOvr>
    <a:masterClrMapping/>
  </p:clrMapOvr>
  <p:transition spd="slow" advTm="15121"/>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992214"/>
      </p:ext>
    </p:extLst>
  </p:cSld>
  <p:clrMapOvr>
    <a:masterClrMapping/>
  </p:clrMapOvr>
  <p:transition spd="slow" advTm="14923"/>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4024399"/>
      </p:ext>
    </p:extLst>
  </p:cSld>
  <p:clrMapOvr>
    <a:masterClrMapping/>
  </p:clrMapOvr>
  <p:transition spd="slow" advTm="15192"/>
</p:sld>
</file>

<file path=ppt/slides/slide3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3634324"/>
      </p:ext>
    </p:extLst>
  </p:cSld>
  <p:clrMapOvr>
    <a:masterClrMapping/>
  </p:clrMapOvr>
  <p:transition spd="slow" advTm="14935"/>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395A"/>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1DE7243B-5109-444B-8FAF-7437C66BC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21332" cy="6858000"/>
          </a:xfrm>
          <a:custGeom>
            <a:avLst/>
            <a:gdLst>
              <a:gd name="connsiteX0" fmla="*/ 4421332 w 4421332"/>
              <a:gd name="connsiteY0" fmla="*/ 0 h 6858000"/>
              <a:gd name="connsiteX1" fmla="*/ 69075 w 4421332"/>
              <a:gd name="connsiteY1" fmla="*/ 0 h 6858000"/>
              <a:gd name="connsiteX2" fmla="*/ 35131 w 4421332"/>
              <a:gd name="connsiteY2" fmla="*/ 267128 h 6858000"/>
              <a:gd name="connsiteX3" fmla="*/ 0 w 4421332"/>
              <a:gd name="connsiteY3" fmla="*/ 962845 h 6858000"/>
              <a:gd name="connsiteX4" fmla="*/ 3276103 w 4421332"/>
              <a:gd name="connsiteY4" fmla="*/ 6782205 h 6858000"/>
              <a:gd name="connsiteX5" fmla="*/ 3407923 w 4421332"/>
              <a:gd name="connsiteY5" fmla="*/ 6858000 h 6858000"/>
              <a:gd name="connsiteX6" fmla="*/ 4421332 w 4421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1332" h="6858000">
                <a:moveTo>
                  <a:pt x="4421332" y="0"/>
                </a:moveTo>
                <a:lnTo>
                  <a:pt x="69075" y="0"/>
                </a:lnTo>
                <a:lnTo>
                  <a:pt x="35131" y="267128"/>
                </a:lnTo>
                <a:cubicBezTo>
                  <a:pt x="11901" y="495874"/>
                  <a:pt x="0" y="727970"/>
                  <a:pt x="0" y="962845"/>
                </a:cubicBezTo>
                <a:cubicBezTo>
                  <a:pt x="0" y="3429034"/>
                  <a:pt x="1312002" y="5588789"/>
                  <a:pt x="3276103" y="6782205"/>
                </a:cubicBezTo>
                <a:lnTo>
                  <a:pt x="3407923" y="6858000"/>
                </a:lnTo>
                <a:lnTo>
                  <a:pt x="442133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4C5D6221-DA7B-4611-AA26-7D8E349FDE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232227" cy="6858000"/>
          </a:xfrm>
          <a:custGeom>
            <a:avLst/>
            <a:gdLst>
              <a:gd name="connsiteX0" fmla="*/ 0 w 4232227"/>
              <a:gd name="connsiteY0" fmla="*/ 0 h 6858000"/>
              <a:gd name="connsiteX1" fmla="*/ 4161853 w 4232227"/>
              <a:gd name="connsiteY1" fmla="*/ 0 h 6858000"/>
              <a:gd name="connsiteX2" fmla="*/ 4197953 w 4232227"/>
              <a:gd name="connsiteY2" fmla="*/ 284091 h 6858000"/>
              <a:gd name="connsiteX3" fmla="*/ 4232227 w 4232227"/>
              <a:gd name="connsiteY3" fmla="*/ 962844 h 6858000"/>
              <a:gd name="connsiteX4" fmla="*/ 758007 w 4232227"/>
              <a:gd name="connsiteY4" fmla="*/ 6800152 h 6858000"/>
              <a:gd name="connsiteX5" fmla="*/ 645060 w 4232227"/>
              <a:gd name="connsiteY5" fmla="*/ 6858000 h 6858000"/>
              <a:gd name="connsiteX6" fmla="*/ 0 w 423222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2227" h="6858000">
                <a:moveTo>
                  <a:pt x="0" y="0"/>
                </a:moveTo>
                <a:lnTo>
                  <a:pt x="4161853" y="0"/>
                </a:lnTo>
                <a:lnTo>
                  <a:pt x="4197953" y="284091"/>
                </a:lnTo>
                <a:cubicBezTo>
                  <a:pt x="4220617" y="507260"/>
                  <a:pt x="4232227" y="733696"/>
                  <a:pt x="4232227" y="962844"/>
                </a:cubicBezTo>
                <a:cubicBezTo>
                  <a:pt x="4232227" y="3483472"/>
                  <a:pt x="2827409" y="5675986"/>
                  <a:pt x="758007" y="6800152"/>
                </a:cubicBezTo>
                <a:lnTo>
                  <a:pt x="645060" y="6858000"/>
                </a:lnTo>
                <a:lnTo>
                  <a:pt x="0" y="685800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9F5BF67-D3E2-9117-9D98-C8E9F11D2C7F}"/>
              </a:ext>
            </a:extLst>
          </p:cNvPr>
          <p:cNvSpPr>
            <a:spLocks noGrp="1"/>
          </p:cNvSpPr>
          <p:nvPr>
            <p:ph type="title"/>
          </p:nvPr>
        </p:nvSpPr>
        <p:spPr>
          <a:xfrm>
            <a:off x="804672" y="1145406"/>
            <a:ext cx="2871095" cy="2394207"/>
          </a:xfrm>
        </p:spPr>
        <p:txBody>
          <a:bodyPr anchor="t">
            <a:normAutofit/>
          </a:bodyPr>
          <a:lstStyle/>
          <a:p>
            <a:r>
              <a:rPr lang="en-US" sz="4800" b="1" dirty="0">
                <a:solidFill>
                  <a:srgbClr val="00395A"/>
                </a:solidFill>
                <a:latin typeface="+mn-lt"/>
              </a:rPr>
              <a:t>Contact Me</a:t>
            </a:r>
          </a:p>
        </p:txBody>
      </p:sp>
      <p:pic>
        <p:nvPicPr>
          <p:cNvPr id="5" name="Picture 4" descr="A white and blue logo&#10;&#10;Description automatically generated">
            <a:extLst>
              <a:ext uri="{FF2B5EF4-FFF2-40B4-BE49-F238E27FC236}">
                <a16:creationId xmlns:a16="http://schemas.microsoft.com/office/drawing/2014/main" id="{106B429A-92CD-A66E-314C-D5C10D8ECB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79919" y="5755952"/>
            <a:ext cx="1817813" cy="1092621"/>
          </a:xfrm>
          <a:prstGeom prst="rect">
            <a:avLst/>
          </a:prstGeom>
        </p:spPr>
      </p:pic>
      <p:sp>
        <p:nvSpPr>
          <p:cNvPr id="9" name="Content Placeholder 8">
            <a:extLst>
              <a:ext uri="{FF2B5EF4-FFF2-40B4-BE49-F238E27FC236}">
                <a16:creationId xmlns:a16="http://schemas.microsoft.com/office/drawing/2014/main" id="{3BEC2C41-A88F-8849-D1B5-C149CE52F8CE}"/>
              </a:ext>
            </a:extLst>
          </p:cNvPr>
          <p:cNvSpPr>
            <a:spLocks noGrp="1"/>
          </p:cNvSpPr>
          <p:nvPr>
            <p:ph sz="half" idx="2"/>
          </p:nvPr>
        </p:nvSpPr>
        <p:spPr>
          <a:xfrm>
            <a:off x="4857609" y="1811709"/>
            <a:ext cx="6444916" cy="4219976"/>
          </a:xfrm>
        </p:spPr>
        <p:txBody>
          <a:bodyPr/>
          <a:lstStyle/>
          <a:p>
            <a:pPr marL="0" indent="0" algn="ctr">
              <a:buNone/>
            </a:pPr>
            <a:r>
              <a:rPr lang="en-US" sz="3600" b="1" dirty="0">
                <a:latin typeface="+mj-lt"/>
              </a:rPr>
              <a:t>CHRIS ROMER</a:t>
            </a:r>
          </a:p>
          <a:p>
            <a:pPr marL="0" indent="0" algn="ctr">
              <a:buNone/>
            </a:pPr>
            <a:endParaRPr lang="en-US" dirty="0">
              <a:latin typeface="+mj-lt"/>
            </a:endParaRPr>
          </a:p>
          <a:p>
            <a:pPr marL="0" indent="0" algn="ctr">
              <a:buNone/>
            </a:pPr>
            <a:r>
              <a:rPr lang="en-US" sz="2600" dirty="0">
                <a:latin typeface="+mj-lt"/>
              </a:rPr>
              <a:t>Vail Valley Partnership </a:t>
            </a:r>
          </a:p>
          <a:p>
            <a:pPr marL="0" indent="0" algn="ctr">
              <a:buNone/>
            </a:pPr>
            <a:r>
              <a:rPr lang="en-US" sz="2600" dirty="0">
                <a:latin typeface="+mj-lt"/>
              </a:rPr>
              <a:t>President/CEO</a:t>
            </a:r>
          </a:p>
          <a:p>
            <a:pPr marL="0" indent="0" algn="ctr">
              <a:buNone/>
            </a:pPr>
            <a:r>
              <a:rPr lang="en-US" sz="2600" dirty="0">
                <a:latin typeface="+mj-lt"/>
              </a:rPr>
              <a:t>cromer@vailvalleypartnership.com</a:t>
            </a:r>
          </a:p>
          <a:p>
            <a:pPr marL="0" indent="0" algn="ctr">
              <a:buNone/>
            </a:pPr>
            <a:r>
              <a:rPr lang="en-US" sz="2600" dirty="0" err="1">
                <a:latin typeface="+mj-lt"/>
              </a:rPr>
              <a:t>VailValleyPartnership.com</a:t>
            </a:r>
            <a:endParaRPr lang="en-US" sz="2600" dirty="0">
              <a:latin typeface="+mj-lt"/>
            </a:endParaRPr>
          </a:p>
        </p:txBody>
      </p:sp>
      <p:cxnSp>
        <p:nvCxnSpPr>
          <p:cNvPr id="4" name="Straight Connector 3">
            <a:extLst>
              <a:ext uri="{FF2B5EF4-FFF2-40B4-BE49-F238E27FC236}">
                <a16:creationId xmlns:a16="http://schemas.microsoft.com/office/drawing/2014/main" id="{621C2F25-1033-B75D-F3A4-6269D33B1AC2}"/>
              </a:ext>
            </a:extLst>
          </p:cNvPr>
          <p:cNvCxnSpPr>
            <a:cxnSpLocks/>
          </p:cNvCxnSpPr>
          <p:nvPr/>
        </p:nvCxnSpPr>
        <p:spPr>
          <a:xfrm>
            <a:off x="6622991" y="2632106"/>
            <a:ext cx="2922661" cy="0"/>
          </a:xfrm>
          <a:prstGeom prst="line">
            <a:avLst/>
          </a:prstGeom>
          <a:ln w="19050">
            <a:solidFill>
              <a:srgbClr val="7DD1E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1240008"/>
      </p:ext>
    </p:extLst>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395A"/>
        </a:solidFill>
        <a:effectLst/>
      </p:bgPr>
    </p:bg>
    <p:spTree>
      <p:nvGrpSpPr>
        <p:cNvPr id="1" name=""/>
        <p:cNvGrpSpPr/>
        <p:nvPr/>
      </p:nvGrpSpPr>
      <p:grpSpPr>
        <a:xfrm>
          <a:off x="0" y="0"/>
          <a:ext cx="0" cy="0"/>
          <a:chOff x="0" y="0"/>
          <a:chExt cx="0" cy="0"/>
        </a:xfrm>
      </p:grpSpPr>
      <p:pic>
        <p:nvPicPr>
          <p:cNvPr id="7" name="Picture 6" descr="A white and blue logo&#10;&#10;Description automatically generated">
            <a:extLst>
              <a:ext uri="{FF2B5EF4-FFF2-40B4-BE49-F238E27FC236}">
                <a16:creationId xmlns:a16="http://schemas.microsoft.com/office/drawing/2014/main" id="{4A060D0E-17C7-2ADA-A6C7-EDF726E740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48231" y="4633440"/>
            <a:ext cx="2292295" cy="1377815"/>
          </a:xfrm>
          <a:prstGeom prst="rect">
            <a:avLst/>
          </a:prstGeom>
        </p:spPr>
      </p:pic>
      <p:sp>
        <p:nvSpPr>
          <p:cNvPr id="2" name="Title 1">
            <a:extLst>
              <a:ext uri="{FF2B5EF4-FFF2-40B4-BE49-F238E27FC236}">
                <a16:creationId xmlns:a16="http://schemas.microsoft.com/office/drawing/2014/main" id="{2049932E-822A-63A7-E6F9-0F22150D9E85}"/>
              </a:ext>
            </a:extLst>
          </p:cNvPr>
          <p:cNvSpPr>
            <a:spLocks noGrp="1"/>
          </p:cNvSpPr>
          <p:nvPr>
            <p:ph type="ctrTitle"/>
          </p:nvPr>
        </p:nvSpPr>
        <p:spPr>
          <a:xfrm>
            <a:off x="1524000" y="727748"/>
            <a:ext cx="9144000" cy="2387600"/>
          </a:xfrm>
        </p:spPr>
        <p:txBody>
          <a:bodyPr/>
          <a:lstStyle/>
          <a:p>
            <a:r>
              <a:rPr lang="en-US" b="1" dirty="0">
                <a:solidFill>
                  <a:schemeClr val="bg1"/>
                </a:solidFill>
                <a:latin typeface="+mn-lt"/>
              </a:rPr>
              <a:t>Thank you!</a:t>
            </a:r>
          </a:p>
        </p:txBody>
      </p:sp>
    </p:spTree>
    <p:extLst>
      <p:ext uri="{BB962C8B-B14F-4D97-AF65-F5344CB8AC3E}">
        <p14:creationId xmlns:p14="http://schemas.microsoft.com/office/powerpoint/2010/main" val="5017524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395A"/>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1DE7243B-5109-444B-8FAF-7437C66BC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21332" cy="6858000"/>
          </a:xfrm>
          <a:custGeom>
            <a:avLst/>
            <a:gdLst>
              <a:gd name="connsiteX0" fmla="*/ 4421332 w 4421332"/>
              <a:gd name="connsiteY0" fmla="*/ 0 h 6858000"/>
              <a:gd name="connsiteX1" fmla="*/ 69075 w 4421332"/>
              <a:gd name="connsiteY1" fmla="*/ 0 h 6858000"/>
              <a:gd name="connsiteX2" fmla="*/ 35131 w 4421332"/>
              <a:gd name="connsiteY2" fmla="*/ 267128 h 6858000"/>
              <a:gd name="connsiteX3" fmla="*/ 0 w 4421332"/>
              <a:gd name="connsiteY3" fmla="*/ 962845 h 6858000"/>
              <a:gd name="connsiteX4" fmla="*/ 3276103 w 4421332"/>
              <a:gd name="connsiteY4" fmla="*/ 6782205 h 6858000"/>
              <a:gd name="connsiteX5" fmla="*/ 3407923 w 4421332"/>
              <a:gd name="connsiteY5" fmla="*/ 6858000 h 6858000"/>
              <a:gd name="connsiteX6" fmla="*/ 4421332 w 4421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1332" h="6858000">
                <a:moveTo>
                  <a:pt x="4421332" y="0"/>
                </a:moveTo>
                <a:lnTo>
                  <a:pt x="69075" y="0"/>
                </a:lnTo>
                <a:lnTo>
                  <a:pt x="35131" y="267128"/>
                </a:lnTo>
                <a:cubicBezTo>
                  <a:pt x="11901" y="495874"/>
                  <a:pt x="0" y="727970"/>
                  <a:pt x="0" y="962845"/>
                </a:cubicBezTo>
                <a:cubicBezTo>
                  <a:pt x="0" y="3429034"/>
                  <a:pt x="1312002" y="5588789"/>
                  <a:pt x="3276103" y="6782205"/>
                </a:cubicBezTo>
                <a:lnTo>
                  <a:pt x="3407923" y="6858000"/>
                </a:lnTo>
                <a:lnTo>
                  <a:pt x="442133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4C5D6221-DA7B-4611-AA26-7D8E349FDE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232227" cy="6858000"/>
          </a:xfrm>
          <a:custGeom>
            <a:avLst/>
            <a:gdLst>
              <a:gd name="connsiteX0" fmla="*/ 0 w 4232227"/>
              <a:gd name="connsiteY0" fmla="*/ 0 h 6858000"/>
              <a:gd name="connsiteX1" fmla="*/ 4161853 w 4232227"/>
              <a:gd name="connsiteY1" fmla="*/ 0 h 6858000"/>
              <a:gd name="connsiteX2" fmla="*/ 4197953 w 4232227"/>
              <a:gd name="connsiteY2" fmla="*/ 284091 h 6858000"/>
              <a:gd name="connsiteX3" fmla="*/ 4232227 w 4232227"/>
              <a:gd name="connsiteY3" fmla="*/ 962844 h 6858000"/>
              <a:gd name="connsiteX4" fmla="*/ 758007 w 4232227"/>
              <a:gd name="connsiteY4" fmla="*/ 6800152 h 6858000"/>
              <a:gd name="connsiteX5" fmla="*/ 645060 w 4232227"/>
              <a:gd name="connsiteY5" fmla="*/ 6858000 h 6858000"/>
              <a:gd name="connsiteX6" fmla="*/ 0 w 423222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2227" h="6858000">
                <a:moveTo>
                  <a:pt x="0" y="0"/>
                </a:moveTo>
                <a:lnTo>
                  <a:pt x="4161853" y="0"/>
                </a:lnTo>
                <a:lnTo>
                  <a:pt x="4197953" y="284091"/>
                </a:lnTo>
                <a:cubicBezTo>
                  <a:pt x="4220617" y="507260"/>
                  <a:pt x="4232227" y="733696"/>
                  <a:pt x="4232227" y="962844"/>
                </a:cubicBezTo>
                <a:cubicBezTo>
                  <a:pt x="4232227" y="3483472"/>
                  <a:pt x="2827409" y="5675986"/>
                  <a:pt x="758007" y="6800152"/>
                </a:cubicBezTo>
                <a:lnTo>
                  <a:pt x="645060" y="6858000"/>
                </a:lnTo>
                <a:lnTo>
                  <a:pt x="0" y="685800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9F5BF67-D3E2-9117-9D98-C8E9F11D2C7F}"/>
              </a:ext>
            </a:extLst>
          </p:cNvPr>
          <p:cNvSpPr>
            <a:spLocks noGrp="1"/>
          </p:cNvSpPr>
          <p:nvPr>
            <p:ph type="title"/>
          </p:nvPr>
        </p:nvSpPr>
        <p:spPr>
          <a:xfrm>
            <a:off x="519290" y="1145406"/>
            <a:ext cx="3156478" cy="2394207"/>
          </a:xfrm>
        </p:spPr>
        <p:txBody>
          <a:bodyPr anchor="t">
            <a:normAutofit/>
          </a:bodyPr>
          <a:lstStyle/>
          <a:p>
            <a:r>
              <a:rPr lang="en-US" sz="4800" b="1" dirty="0">
                <a:solidFill>
                  <a:srgbClr val="00395A"/>
                </a:solidFill>
                <a:latin typeface="+mn-lt"/>
              </a:rPr>
              <a:t>Vail Valley Partnership Stats</a:t>
            </a:r>
          </a:p>
        </p:txBody>
      </p:sp>
      <p:pic>
        <p:nvPicPr>
          <p:cNvPr id="5" name="Picture 4" descr="A white and blue logo&#10;&#10;Description automatically generated">
            <a:extLst>
              <a:ext uri="{FF2B5EF4-FFF2-40B4-BE49-F238E27FC236}">
                <a16:creationId xmlns:a16="http://schemas.microsoft.com/office/drawing/2014/main" id="{106B429A-92CD-A66E-314C-D5C10D8ECB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79919" y="5755952"/>
            <a:ext cx="1817813" cy="1092621"/>
          </a:xfrm>
          <a:prstGeom prst="rect">
            <a:avLst/>
          </a:prstGeom>
        </p:spPr>
      </p:pic>
      <p:sp>
        <p:nvSpPr>
          <p:cNvPr id="9" name="Content Placeholder 8">
            <a:extLst>
              <a:ext uri="{FF2B5EF4-FFF2-40B4-BE49-F238E27FC236}">
                <a16:creationId xmlns:a16="http://schemas.microsoft.com/office/drawing/2014/main" id="{3BEC2C41-A88F-8849-D1B5-C149CE52F8CE}"/>
              </a:ext>
            </a:extLst>
          </p:cNvPr>
          <p:cNvSpPr>
            <a:spLocks noGrp="1"/>
          </p:cNvSpPr>
          <p:nvPr>
            <p:ph sz="half" idx="2"/>
          </p:nvPr>
        </p:nvSpPr>
        <p:spPr>
          <a:xfrm>
            <a:off x="4908884" y="1145406"/>
            <a:ext cx="6444916" cy="5031557"/>
          </a:xfrm>
        </p:spPr>
        <p:txBody>
          <a:bodyPr/>
          <a:lstStyle/>
          <a:p>
            <a:r>
              <a:rPr lang="en-US" dirty="0">
                <a:latin typeface="+mj-lt"/>
              </a:rPr>
              <a:t>Regional Chamber of Commerce &amp; Economic Development Organization</a:t>
            </a:r>
          </a:p>
          <a:p>
            <a:r>
              <a:rPr lang="en-US" dirty="0">
                <a:latin typeface="+mj-lt"/>
              </a:rPr>
              <a:t>770+ members</a:t>
            </a:r>
          </a:p>
          <a:p>
            <a:r>
              <a:rPr lang="en-US" dirty="0">
                <a:latin typeface="+mj-lt"/>
              </a:rPr>
              <a:t>Our membership represents 80% of the local workforce</a:t>
            </a:r>
          </a:p>
          <a:p>
            <a:r>
              <a:rPr lang="en-US" dirty="0">
                <a:latin typeface="+mj-lt"/>
              </a:rPr>
              <a:t>3-time National Chamber of the Year</a:t>
            </a:r>
          </a:p>
          <a:p>
            <a:endParaRPr lang="en-US" dirty="0">
              <a:latin typeface="+mj-lt"/>
            </a:endParaRPr>
          </a:p>
          <a:p>
            <a:pPr marL="0" indent="0">
              <a:buNone/>
            </a:pPr>
            <a:r>
              <a:rPr lang="en-US" b="1" dirty="0">
                <a:latin typeface="+mj-lt"/>
              </a:rPr>
              <a:t>Vision: </a:t>
            </a:r>
            <a:r>
              <a:rPr lang="en-US" dirty="0">
                <a:latin typeface="+mj-lt"/>
              </a:rPr>
              <a:t>community vitality</a:t>
            </a:r>
          </a:p>
          <a:p>
            <a:pPr marL="0" indent="0">
              <a:buNone/>
            </a:pPr>
            <a:r>
              <a:rPr lang="en-US" b="1" dirty="0">
                <a:latin typeface="+mj-lt"/>
              </a:rPr>
              <a:t>Mission: </a:t>
            </a:r>
            <a:r>
              <a:rPr lang="en-US" dirty="0">
                <a:latin typeface="+mj-lt"/>
              </a:rPr>
              <a:t>lead collaboration</a:t>
            </a:r>
          </a:p>
          <a:p>
            <a:endParaRPr lang="en-US" dirty="0">
              <a:latin typeface="+mj-lt"/>
            </a:endParaRPr>
          </a:p>
        </p:txBody>
      </p:sp>
    </p:spTree>
    <p:extLst>
      <p:ext uri="{BB962C8B-B14F-4D97-AF65-F5344CB8AC3E}">
        <p14:creationId xmlns:p14="http://schemas.microsoft.com/office/powerpoint/2010/main" val="2417706480"/>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47847882"/>
      </p:ext>
    </p:extLst>
  </p:cSld>
  <p:clrMapOvr>
    <a:masterClrMapping/>
  </p:clrMapOvr>
  <p:transition spd="slow" advTm="15666"/>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C13C1F-134C-6845-86F5-1F90D37A01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A2D0D0-944C-3006-1952-DC83FC485AB2}"/>
              </a:ext>
            </a:extLst>
          </p:cNvPr>
          <p:cNvSpPr>
            <a:spLocks noGrp="1"/>
          </p:cNvSpPr>
          <p:nvPr>
            <p:ph type="ctrTitle"/>
          </p:nvPr>
        </p:nvSpPr>
        <p:spPr>
          <a:xfrm>
            <a:off x="365678" y="280364"/>
            <a:ext cx="10746496" cy="1936057"/>
          </a:xfrm>
        </p:spPr>
        <p:txBody>
          <a:bodyPr vert="horz" lIns="91440" tIns="45720" rIns="91440" bIns="45720" rtlCol="0" anchor="b">
            <a:noAutofit/>
          </a:bodyPr>
          <a:lstStyle/>
          <a:p>
            <a:pPr algn="l"/>
            <a:r>
              <a:rPr lang="en-US" sz="7200" b="1" dirty="0">
                <a:solidFill>
                  <a:schemeClr val="tx2"/>
                </a:solidFill>
              </a:rPr>
              <a:t>Strong Chambers for the Future:</a:t>
            </a:r>
          </a:p>
        </p:txBody>
      </p:sp>
      <p:sp>
        <p:nvSpPr>
          <p:cNvPr id="4" name="Rectangle 3">
            <a:extLst>
              <a:ext uri="{FF2B5EF4-FFF2-40B4-BE49-F238E27FC236}">
                <a16:creationId xmlns:a16="http://schemas.microsoft.com/office/drawing/2014/main" id="{97AC7568-5757-4724-3D4C-A5AFEAAAE2C4}"/>
              </a:ext>
            </a:extLst>
          </p:cNvPr>
          <p:cNvSpPr/>
          <p:nvPr/>
        </p:nvSpPr>
        <p:spPr>
          <a:xfrm>
            <a:off x="0" y="5765533"/>
            <a:ext cx="12192000" cy="1092467"/>
          </a:xfrm>
          <a:prstGeom prst="rect">
            <a:avLst/>
          </a:prstGeom>
          <a:solidFill>
            <a:srgbClr val="00395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white and blue logo&#10;&#10;Description automatically generated">
            <a:extLst>
              <a:ext uri="{FF2B5EF4-FFF2-40B4-BE49-F238E27FC236}">
                <a16:creationId xmlns:a16="http://schemas.microsoft.com/office/drawing/2014/main" id="{9D62A74C-36B3-BFEF-FEE6-031C66F116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79919" y="5755952"/>
            <a:ext cx="1817813" cy="1092621"/>
          </a:xfrm>
          <a:prstGeom prst="rect">
            <a:avLst/>
          </a:prstGeom>
        </p:spPr>
      </p:pic>
      <p:sp>
        <p:nvSpPr>
          <p:cNvPr id="10" name="Content Placeholder 4">
            <a:extLst>
              <a:ext uri="{FF2B5EF4-FFF2-40B4-BE49-F238E27FC236}">
                <a16:creationId xmlns:a16="http://schemas.microsoft.com/office/drawing/2014/main" id="{7EE13842-7F8A-5060-2089-225355219A81}"/>
              </a:ext>
            </a:extLst>
          </p:cNvPr>
          <p:cNvSpPr txBox="1">
            <a:spLocks/>
          </p:cNvSpPr>
          <p:nvPr/>
        </p:nvSpPr>
        <p:spPr>
          <a:xfrm>
            <a:off x="365678" y="2274376"/>
            <a:ext cx="11350977" cy="372374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200" dirty="0"/>
              <a:t>A "strong chamber of the future" might be defined as a Chamber of Commerce that is highly </a:t>
            </a:r>
            <a:r>
              <a:rPr lang="en-US" sz="3200" b="1" dirty="0"/>
              <a:t>impactful</a:t>
            </a:r>
            <a:r>
              <a:rPr lang="en-US" sz="3200" dirty="0"/>
              <a:t>, </a:t>
            </a:r>
            <a:r>
              <a:rPr lang="en-US" sz="3200" b="1" dirty="0"/>
              <a:t>community-focused</a:t>
            </a:r>
            <a:r>
              <a:rPr lang="en-US" sz="3200" dirty="0"/>
              <a:t>, </a:t>
            </a:r>
            <a:r>
              <a:rPr lang="en-US" sz="3200" b="1" dirty="0"/>
              <a:t>adaptable</a:t>
            </a:r>
            <a:r>
              <a:rPr lang="en-US" sz="3200" dirty="0"/>
              <a:t> to changing needs, and </a:t>
            </a:r>
            <a:r>
              <a:rPr lang="en-US" sz="3200" b="1" dirty="0"/>
              <a:t>actively leads </a:t>
            </a:r>
            <a:r>
              <a:rPr lang="en-US" sz="3200" dirty="0"/>
              <a:t>initiatives to foster economic growth and address community challenges, utilizing strong leadership, diverse revenue streams, and robust partnerships with local stakeholders to remain relevant in the evolving business landscape.</a:t>
            </a:r>
          </a:p>
        </p:txBody>
      </p:sp>
    </p:spTree>
    <p:extLst>
      <p:ext uri="{BB962C8B-B14F-4D97-AF65-F5344CB8AC3E}">
        <p14:creationId xmlns:p14="http://schemas.microsoft.com/office/powerpoint/2010/main" val="22904138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A3EED3-A7C5-46F0-A327-0CFE5FD773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400207-8386-D7DE-2466-FC8B8406AF5C}"/>
              </a:ext>
            </a:extLst>
          </p:cNvPr>
          <p:cNvSpPr>
            <a:spLocks noGrp="1"/>
          </p:cNvSpPr>
          <p:nvPr>
            <p:ph type="ctrTitle"/>
          </p:nvPr>
        </p:nvSpPr>
        <p:spPr>
          <a:xfrm>
            <a:off x="713192" y="106499"/>
            <a:ext cx="10746496" cy="1377917"/>
          </a:xfrm>
        </p:spPr>
        <p:txBody>
          <a:bodyPr vert="horz" lIns="91440" tIns="45720" rIns="91440" bIns="45720" rtlCol="0" anchor="b">
            <a:noAutofit/>
          </a:bodyPr>
          <a:lstStyle/>
          <a:p>
            <a:pPr algn="l"/>
            <a:r>
              <a:rPr lang="en-US" sz="7200" b="1" dirty="0">
                <a:solidFill>
                  <a:schemeClr val="tx2"/>
                </a:solidFill>
              </a:rPr>
              <a:t>Key takeaway:</a:t>
            </a:r>
          </a:p>
        </p:txBody>
      </p:sp>
      <p:sp>
        <p:nvSpPr>
          <p:cNvPr id="4" name="Rectangle 3">
            <a:extLst>
              <a:ext uri="{FF2B5EF4-FFF2-40B4-BE49-F238E27FC236}">
                <a16:creationId xmlns:a16="http://schemas.microsoft.com/office/drawing/2014/main" id="{B326F10D-B048-0DAE-B1B6-0DD5A4885093}"/>
              </a:ext>
            </a:extLst>
          </p:cNvPr>
          <p:cNvSpPr/>
          <p:nvPr/>
        </p:nvSpPr>
        <p:spPr>
          <a:xfrm>
            <a:off x="0" y="5765533"/>
            <a:ext cx="12192000" cy="1092467"/>
          </a:xfrm>
          <a:prstGeom prst="rect">
            <a:avLst/>
          </a:prstGeom>
          <a:solidFill>
            <a:srgbClr val="00395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white and blue logo&#10;&#10;Description automatically generated">
            <a:extLst>
              <a:ext uri="{FF2B5EF4-FFF2-40B4-BE49-F238E27FC236}">
                <a16:creationId xmlns:a16="http://schemas.microsoft.com/office/drawing/2014/main" id="{C6DD957D-5217-33EB-6E94-867AF05F5F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79919" y="5755952"/>
            <a:ext cx="1817813" cy="1092621"/>
          </a:xfrm>
          <a:prstGeom prst="rect">
            <a:avLst/>
          </a:prstGeom>
        </p:spPr>
      </p:pic>
      <p:sp>
        <p:nvSpPr>
          <p:cNvPr id="3" name="Content Placeholder 4">
            <a:extLst>
              <a:ext uri="{FF2B5EF4-FFF2-40B4-BE49-F238E27FC236}">
                <a16:creationId xmlns:a16="http://schemas.microsoft.com/office/drawing/2014/main" id="{C7D8B008-DA32-1E4D-F241-A52C314ADA6C}"/>
              </a:ext>
            </a:extLst>
          </p:cNvPr>
          <p:cNvSpPr txBox="1">
            <a:spLocks/>
          </p:cNvSpPr>
          <p:nvPr/>
        </p:nvSpPr>
        <p:spPr>
          <a:xfrm>
            <a:off x="620889" y="1314132"/>
            <a:ext cx="10984088" cy="467460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sz="5333" dirty="0"/>
          </a:p>
          <a:p>
            <a:r>
              <a:rPr lang="en-US" sz="5333" dirty="0"/>
              <a:t>Rethink the Chamber business model to rely </a:t>
            </a:r>
            <a:r>
              <a:rPr lang="en-US" sz="5333" b="1" i="1" dirty="0"/>
              <a:t>less</a:t>
            </a:r>
            <a:r>
              <a:rPr lang="en-US" sz="5333" dirty="0"/>
              <a:t> on membership and focus </a:t>
            </a:r>
            <a:r>
              <a:rPr lang="en-US" sz="5333" b="1" i="1" dirty="0"/>
              <a:t>more</a:t>
            </a:r>
            <a:r>
              <a:rPr lang="en-US" sz="5333" dirty="0"/>
              <a:t> on community solutions</a:t>
            </a:r>
          </a:p>
        </p:txBody>
      </p:sp>
    </p:spTree>
    <p:extLst>
      <p:ext uri="{BB962C8B-B14F-4D97-AF65-F5344CB8AC3E}">
        <p14:creationId xmlns:p14="http://schemas.microsoft.com/office/powerpoint/2010/main" val="42761181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414169-A404-C4D0-0AC0-96FFEDF26980}"/>
              </a:ext>
            </a:extLst>
          </p:cNvPr>
          <p:cNvSpPr>
            <a:spLocks noGrp="1"/>
          </p:cNvSpPr>
          <p:nvPr>
            <p:ph type="title"/>
          </p:nvPr>
        </p:nvSpPr>
        <p:spPr>
          <a:xfrm>
            <a:off x="6412091" y="501651"/>
            <a:ext cx="4395340" cy="1716255"/>
          </a:xfrm>
        </p:spPr>
        <p:txBody>
          <a:bodyPr vert="horz" lIns="91440" tIns="45720" rIns="91440" bIns="45720" rtlCol="0" anchor="b">
            <a:noAutofit/>
          </a:bodyPr>
          <a:lstStyle/>
          <a:p>
            <a:r>
              <a:rPr lang="en-US" sz="6000" b="1" kern="1200" dirty="0">
                <a:solidFill>
                  <a:schemeClr val="tx1"/>
                </a:solidFill>
                <a:latin typeface="+mj-lt"/>
                <a:ea typeface="+mj-ea"/>
                <a:cs typeface="+mj-cs"/>
              </a:rPr>
              <a:t>Chamber Brand Study</a:t>
            </a:r>
          </a:p>
        </p:txBody>
      </p:sp>
      <p:sp>
        <p:nvSpPr>
          <p:cNvPr id="14" name="Rectangle 13">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C9C73DC-5DE4-B205-C95C-48C1BE5CA5E3}"/>
              </a:ext>
            </a:extLst>
          </p:cNvPr>
          <p:cNvSpPr txBox="1"/>
          <p:nvPr/>
        </p:nvSpPr>
        <p:spPr>
          <a:xfrm>
            <a:off x="6412091" y="2719557"/>
            <a:ext cx="4434721" cy="3238728"/>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600" dirty="0">
                <a:solidFill>
                  <a:schemeClr val="tx1">
                    <a:alpha val="80000"/>
                  </a:schemeClr>
                </a:solidFill>
              </a:rPr>
              <a:t>Catalyst for business growth</a:t>
            </a:r>
          </a:p>
          <a:p>
            <a:pPr indent="-228600">
              <a:lnSpc>
                <a:spcPct val="90000"/>
              </a:lnSpc>
              <a:spcAft>
                <a:spcPts val="600"/>
              </a:spcAft>
              <a:buFont typeface="Arial" panose="020B0604020202020204" pitchFamily="34" charset="0"/>
              <a:buChar char="•"/>
            </a:pPr>
            <a:r>
              <a:rPr lang="en-US" sz="2600" dirty="0">
                <a:solidFill>
                  <a:schemeClr val="tx1">
                    <a:alpha val="80000"/>
                  </a:schemeClr>
                </a:solidFill>
              </a:rPr>
              <a:t>Convener of leaders and influencers to get things done</a:t>
            </a:r>
          </a:p>
          <a:p>
            <a:pPr indent="-228600">
              <a:lnSpc>
                <a:spcPct val="90000"/>
              </a:lnSpc>
              <a:spcAft>
                <a:spcPts val="600"/>
              </a:spcAft>
              <a:buFont typeface="Arial" panose="020B0604020202020204" pitchFamily="34" charset="0"/>
              <a:buChar char="•"/>
            </a:pPr>
            <a:r>
              <a:rPr lang="en-US" sz="2600" dirty="0">
                <a:solidFill>
                  <a:schemeClr val="tx1">
                    <a:alpha val="80000"/>
                  </a:schemeClr>
                </a:solidFill>
              </a:rPr>
              <a:t>Champion of a thriving community</a:t>
            </a:r>
          </a:p>
          <a:p>
            <a:pPr indent="-228600">
              <a:lnSpc>
                <a:spcPct val="90000"/>
              </a:lnSpc>
              <a:spcAft>
                <a:spcPts val="600"/>
              </a:spcAft>
              <a:buFont typeface="Arial" panose="020B0604020202020204" pitchFamily="34" charset="0"/>
              <a:buChar char="•"/>
            </a:pPr>
            <a:endParaRPr lang="en-US" sz="2400" dirty="0">
              <a:solidFill>
                <a:schemeClr val="tx1">
                  <a:alpha val="80000"/>
                </a:schemeClr>
              </a:solidFill>
            </a:endParaRPr>
          </a:p>
        </p:txBody>
      </p:sp>
      <p:cxnSp>
        <p:nvCxnSpPr>
          <p:cNvPr id="16" name="Straight Connector 15">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pic>
        <p:nvPicPr>
          <p:cNvPr id="4" name="Picture 3" descr="A red and white rectangular sign&#10;&#10;Description automatically generated with low confidence">
            <a:extLst>
              <a:ext uri="{FF2B5EF4-FFF2-40B4-BE49-F238E27FC236}">
                <a16:creationId xmlns:a16="http://schemas.microsoft.com/office/drawing/2014/main" id="{A0B6DF38-02D6-E063-2615-462FFDBA3300}"/>
              </a:ext>
            </a:extLst>
          </p:cNvPr>
          <p:cNvPicPr>
            <a:picLocks noChangeAspect="1"/>
          </p:cNvPicPr>
          <p:nvPr/>
        </p:nvPicPr>
        <p:blipFill>
          <a:blip r:embed="rId2"/>
          <a:stretch>
            <a:fillRect/>
          </a:stretch>
        </p:blipFill>
        <p:spPr>
          <a:xfrm>
            <a:off x="19508" y="1359778"/>
            <a:ext cx="5786746" cy="4028176"/>
          </a:xfrm>
          <a:prstGeom prst="rect">
            <a:avLst/>
          </a:prstGeom>
        </p:spPr>
      </p:pic>
    </p:spTree>
    <p:extLst>
      <p:ext uri="{BB962C8B-B14F-4D97-AF65-F5344CB8AC3E}">
        <p14:creationId xmlns:p14="http://schemas.microsoft.com/office/powerpoint/2010/main" val="31341614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F098D1-302D-F44A-A58A-E320E291B1DD}"/>
              </a:ext>
            </a:extLst>
          </p:cNvPr>
          <p:cNvSpPr>
            <a:spLocks noGrp="1"/>
          </p:cNvSpPr>
          <p:nvPr>
            <p:ph type="title"/>
          </p:nvPr>
        </p:nvSpPr>
        <p:spPr>
          <a:xfrm>
            <a:off x="699713" y="248038"/>
            <a:ext cx="7063721" cy="1159200"/>
          </a:xfrm>
        </p:spPr>
        <p:txBody>
          <a:bodyPr vert="horz" lIns="91440" tIns="45720" rIns="91440" bIns="45720" rtlCol="0" anchor="ctr">
            <a:normAutofit/>
          </a:bodyPr>
          <a:lstStyle/>
          <a:p>
            <a:r>
              <a:rPr lang="en-US" sz="4000" b="1" kern="1200" dirty="0">
                <a:solidFill>
                  <a:srgbClr val="FFFFFF"/>
                </a:solidFill>
                <a:latin typeface="+mj-lt"/>
                <a:ea typeface="+mj-ea"/>
                <a:cs typeface="+mj-cs"/>
              </a:rPr>
              <a:t>Chamber Brand Mission</a:t>
            </a:r>
          </a:p>
        </p:txBody>
      </p:sp>
      <p:pic>
        <p:nvPicPr>
          <p:cNvPr id="9" name="Picture 8" descr="A red background with white text&#10;&#10;Description automatically generated with low confidence">
            <a:extLst>
              <a:ext uri="{FF2B5EF4-FFF2-40B4-BE49-F238E27FC236}">
                <a16:creationId xmlns:a16="http://schemas.microsoft.com/office/drawing/2014/main" id="{D3490236-2981-F97C-65D7-08E7C3486E6D}"/>
              </a:ext>
            </a:extLst>
          </p:cNvPr>
          <p:cNvPicPr>
            <a:picLocks noChangeAspect="1"/>
          </p:cNvPicPr>
          <p:nvPr/>
        </p:nvPicPr>
        <p:blipFill>
          <a:blip r:embed="rId2"/>
          <a:stretch>
            <a:fillRect/>
          </a:stretch>
        </p:blipFill>
        <p:spPr>
          <a:xfrm>
            <a:off x="1085850" y="1655276"/>
            <a:ext cx="9544050" cy="4954686"/>
          </a:xfrm>
          <a:prstGeom prst="rect">
            <a:avLst/>
          </a:prstGeom>
        </p:spPr>
      </p:pic>
    </p:spTree>
    <p:extLst>
      <p:ext uri="{BB962C8B-B14F-4D97-AF65-F5344CB8AC3E}">
        <p14:creationId xmlns:p14="http://schemas.microsoft.com/office/powerpoint/2010/main" val="36752515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93</TotalTime>
  <Words>910</Words>
  <Application>Microsoft Office PowerPoint</Application>
  <PresentationFormat>Widescreen</PresentationFormat>
  <Paragraphs>141</Paragraphs>
  <Slides>36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Aptos</vt:lpstr>
      <vt:lpstr>Arial</vt:lpstr>
      <vt:lpstr>Calibri</vt:lpstr>
      <vt:lpstr>Calibri Light</vt:lpstr>
      <vt:lpstr>GT America Rg</vt:lpstr>
      <vt:lpstr>Office Theme</vt:lpstr>
      <vt:lpstr>The Role of Chambers of Commerce in Economic Development</vt:lpstr>
      <vt:lpstr>What we will cover</vt:lpstr>
      <vt:lpstr>About Me:</vt:lpstr>
      <vt:lpstr>Vail Valley Partnership Stats</vt:lpstr>
      <vt:lpstr>PowerPoint Presentation</vt:lpstr>
      <vt:lpstr>Strong Chambers for the Future:</vt:lpstr>
      <vt:lpstr>Key takeaway:</vt:lpstr>
      <vt:lpstr>Chamber Brand Study</vt:lpstr>
      <vt:lpstr>Chamber Brand Mission</vt:lpstr>
      <vt:lpstr>Chamber Brand Vision</vt:lpstr>
      <vt:lpstr>Chamber Value Proposition</vt:lpstr>
      <vt:lpstr>Engage &amp; Build Membership:</vt:lpstr>
      <vt:lpstr>PowerPoint Presentation</vt:lpstr>
      <vt:lpstr>Tip 1: Member Engagement</vt:lpstr>
      <vt:lpstr>PowerPoint Presentation</vt:lpstr>
      <vt:lpstr>PowerPoint Presentation</vt:lpstr>
      <vt:lpstr>Tip 2: Digital Transformation</vt:lpstr>
      <vt:lpstr>Tip 3: Data informed decisions</vt:lpstr>
      <vt:lpstr>PowerPoint Presentation</vt:lpstr>
      <vt:lpstr>Tip 4: Innovative Programs</vt:lpstr>
      <vt:lpstr>PowerPoint Presentation</vt:lpstr>
      <vt:lpstr>PowerPoint Presentation</vt:lpstr>
      <vt:lpstr>PowerPoint Presentation</vt:lpstr>
      <vt:lpstr>Tip 5: Partnerships</vt:lpstr>
      <vt:lpstr>PowerPoint Presentation</vt:lpstr>
      <vt:lpstr>Key Opportunities</vt:lpstr>
      <vt:lpstr>PowerPoint Presentation</vt:lpstr>
      <vt:lpstr>Chambers of the Future: mission work</vt:lpstr>
      <vt:lpstr>PowerPoint Presentation</vt:lpstr>
      <vt:lpstr>PowerPoint Presentation</vt:lpstr>
      <vt:lpstr>PowerPoint Presentation</vt:lpstr>
      <vt:lpstr>PowerPoint Presentation</vt:lpstr>
      <vt:lpstr>PowerPoint Presentation</vt:lpstr>
      <vt:lpstr>PowerPoint Presentation</vt:lpstr>
      <vt:lpstr>Contact Me</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Cover Slide</dc:title>
  <dc:creator>Lauren Mendez</dc:creator>
  <cp:lastModifiedBy>Bill Shrum</cp:lastModifiedBy>
  <cp:revision>17</cp:revision>
  <dcterms:created xsi:type="dcterms:W3CDTF">2023-12-13T00:31:27Z</dcterms:created>
  <dcterms:modified xsi:type="dcterms:W3CDTF">2025-02-13T16:42:26Z</dcterms:modified>
</cp:coreProperties>
</file>