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3.jpg" ContentType="image/jp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74" r:id="rId5"/>
    <p:sldMasterId id="2147483686" r:id="rId6"/>
  </p:sldMasterIdLst>
  <p:notesMasterIdLst>
    <p:notesMasterId r:id="rId49"/>
  </p:notesMasterIdLst>
  <p:sldIdLst>
    <p:sldId id="2145705372" r:id="rId7"/>
    <p:sldId id="274" r:id="rId8"/>
    <p:sldId id="2145705382" r:id="rId9"/>
    <p:sldId id="257" r:id="rId10"/>
    <p:sldId id="2145705367" r:id="rId11"/>
    <p:sldId id="2145705373" r:id="rId12"/>
    <p:sldId id="2145705371" r:id="rId13"/>
    <p:sldId id="2145705368" r:id="rId14"/>
    <p:sldId id="2145705369" r:id="rId15"/>
    <p:sldId id="2145705370" r:id="rId16"/>
    <p:sldId id="2145705384" r:id="rId17"/>
    <p:sldId id="2479" r:id="rId18"/>
    <p:sldId id="2502" r:id="rId19"/>
    <p:sldId id="2145705350" r:id="rId20"/>
    <p:sldId id="1159" r:id="rId21"/>
    <p:sldId id="2145705364" r:id="rId22"/>
    <p:sldId id="2145705366" r:id="rId23"/>
    <p:sldId id="2145705365" r:id="rId24"/>
    <p:sldId id="2145705385" r:id="rId25"/>
    <p:sldId id="2145705386" r:id="rId26"/>
    <p:sldId id="1164" r:id="rId27"/>
    <p:sldId id="2145705376" r:id="rId28"/>
    <p:sldId id="2145705363" r:id="rId29"/>
    <p:sldId id="2145705358" r:id="rId30"/>
    <p:sldId id="2145705362" r:id="rId31"/>
    <p:sldId id="261" r:id="rId32"/>
    <p:sldId id="2145705374" r:id="rId33"/>
    <p:sldId id="2498" r:id="rId34"/>
    <p:sldId id="2145705375" r:id="rId35"/>
    <p:sldId id="2145705355" r:id="rId36"/>
    <p:sldId id="2145705377" r:id="rId37"/>
    <p:sldId id="2505" r:id="rId38"/>
    <p:sldId id="2145705356" r:id="rId39"/>
    <p:sldId id="2145705378" r:id="rId40"/>
    <p:sldId id="2145705388" r:id="rId41"/>
    <p:sldId id="2145705387" r:id="rId42"/>
    <p:sldId id="2145705391" r:id="rId43"/>
    <p:sldId id="2145705390" r:id="rId44"/>
    <p:sldId id="2145705389" r:id="rId45"/>
    <p:sldId id="2145705379" r:id="rId46"/>
    <p:sldId id="2145705383" r:id="rId47"/>
    <p:sldId id="26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37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85EC21-909B-48B0-BD10-C18DEE9C24D5}" type="doc">
      <dgm:prSet loTypeId="urn:microsoft.com/office/officeart/2005/8/layout/vList2" loCatId="list" qsTypeId="urn:microsoft.com/office/officeart/2005/8/quickstyle/simple1" qsCatId="simple" csTypeId="urn:microsoft.com/office/officeart/2005/8/colors/accent6_3" csCatId="accent6" phldr="1"/>
      <dgm:spPr/>
      <dgm:t>
        <a:bodyPr/>
        <a:lstStyle/>
        <a:p>
          <a:endParaRPr lang="en-US"/>
        </a:p>
      </dgm:t>
    </dgm:pt>
    <dgm:pt modelId="{3C6E3193-9D10-4EC5-852C-B0B9A47E924F}">
      <dgm:prSet/>
      <dgm:spPr/>
      <dgm:t>
        <a:bodyPr/>
        <a:lstStyle/>
        <a:p>
          <a:r>
            <a:rPr lang="en-US" b="0" i="0">
              <a:latin typeface="Source Sans Pro" panose="020B0503030403020204" pitchFamily="34" charset="0"/>
              <a:ea typeface="Source Sans Pro" panose="020B0503030403020204" pitchFamily="34" charset="0"/>
            </a:rPr>
            <a:t>Ok, now you’re near the end, but don’t treat this as a downhill slide to the finish! </a:t>
          </a:r>
          <a:endParaRPr lang="en-US">
            <a:latin typeface="Source Sans Pro" panose="020B0503030403020204" pitchFamily="34" charset="0"/>
            <a:ea typeface="Source Sans Pro" panose="020B0503030403020204" pitchFamily="34" charset="0"/>
          </a:endParaRPr>
        </a:p>
      </dgm:t>
    </dgm:pt>
    <dgm:pt modelId="{811ADAB5-67D7-49CB-AEA3-2822EF442813}" type="parTrans" cxnId="{BC59132D-BAE7-41D2-8176-ACB806DADA7E}">
      <dgm:prSet/>
      <dgm:spPr/>
      <dgm:t>
        <a:bodyPr/>
        <a:lstStyle/>
        <a:p>
          <a:endParaRPr lang="en-US"/>
        </a:p>
      </dgm:t>
    </dgm:pt>
    <dgm:pt modelId="{6D5C4C57-D930-4F83-975B-A0047549A1C3}" type="sibTrans" cxnId="{BC59132D-BAE7-41D2-8176-ACB806DADA7E}">
      <dgm:prSet/>
      <dgm:spPr/>
      <dgm:t>
        <a:bodyPr/>
        <a:lstStyle/>
        <a:p>
          <a:endParaRPr lang="en-US"/>
        </a:p>
      </dgm:t>
    </dgm:pt>
    <dgm:pt modelId="{56FAFA27-BD17-4A28-9B27-30F6FE19DB70}">
      <dgm:prSet/>
      <dgm:spPr/>
      <dgm:t>
        <a:bodyPr/>
        <a:lstStyle/>
        <a:p>
          <a:r>
            <a:rPr lang="en-US" b="0" i="0">
              <a:latin typeface="Source Sans Pro" panose="020B0503030403020204" pitchFamily="34" charset="0"/>
              <a:ea typeface="Source Sans Pro" panose="020B0503030403020204" pitchFamily="34" charset="0"/>
            </a:rPr>
            <a:t>Treat this as you would a resume, this is the time to shine a positive light on you and the team who will be involved in managing this grant.</a:t>
          </a:r>
          <a:endParaRPr lang="en-US">
            <a:latin typeface="Source Sans Pro" panose="020B0503030403020204" pitchFamily="34" charset="0"/>
            <a:ea typeface="Source Sans Pro" panose="020B0503030403020204" pitchFamily="34" charset="0"/>
          </a:endParaRPr>
        </a:p>
      </dgm:t>
    </dgm:pt>
    <dgm:pt modelId="{8E3707CE-DD30-4A00-B80F-C94CEA4F7A69}" type="parTrans" cxnId="{AE036A75-BE30-4C80-8157-C9D5E15F5FA8}">
      <dgm:prSet/>
      <dgm:spPr/>
      <dgm:t>
        <a:bodyPr/>
        <a:lstStyle/>
        <a:p>
          <a:endParaRPr lang="en-US"/>
        </a:p>
      </dgm:t>
    </dgm:pt>
    <dgm:pt modelId="{5F1CF9FE-9FA4-403C-8407-CC0E37104521}" type="sibTrans" cxnId="{AE036A75-BE30-4C80-8157-C9D5E15F5FA8}">
      <dgm:prSet/>
      <dgm:spPr/>
      <dgm:t>
        <a:bodyPr/>
        <a:lstStyle/>
        <a:p>
          <a:endParaRPr lang="en-US"/>
        </a:p>
      </dgm:t>
    </dgm:pt>
    <dgm:pt modelId="{2021D211-0A0D-4D29-B2EB-F323BF4566BC}">
      <dgm:prSet/>
      <dgm:spPr/>
      <dgm:t>
        <a:bodyPr/>
        <a:lstStyle/>
        <a:p>
          <a:r>
            <a:rPr lang="en-US" b="0" i="0">
              <a:latin typeface="Source Sans Pro" panose="020B0503030403020204" pitchFamily="34" charset="0"/>
              <a:ea typeface="Source Sans Pro" panose="020B0503030403020204" pitchFamily="34" charset="0"/>
            </a:rPr>
            <a:t>As with a resume, highlight </a:t>
          </a:r>
          <a:r>
            <a:rPr lang="en-US" b="0" i="0" u="none">
              <a:latin typeface="Source Sans Pro" panose="020B0503030403020204" pitchFamily="34" charset="0"/>
              <a:ea typeface="Source Sans Pro" panose="020B0503030403020204" pitchFamily="34" charset="0"/>
            </a:rPr>
            <a:t>all your</a:t>
          </a:r>
          <a:r>
            <a:rPr lang="en-US" b="0" i="0">
              <a:latin typeface="Source Sans Pro" panose="020B0503030403020204" pitchFamily="34" charset="0"/>
              <a:ea typeface="Source Sans Pro" panose="020B0503030403020204" pitchFamily="34" charset="0"/>
            </a:rPr>
            <a:t> credentials and relevant experience!</a:t>
          </a:r>
          <a:endParaRPr lang="en-US">
            <a:latin typeface="Source Sans Pro" panose="020B0503030403020204" pitchFamily="34" charset="0"/>
            <a:ea typeface="Source Sans Pro" panose="020B0503030403020204" pitchFamily="34" charset="0"/>
          </a:endParaRPr>
        </a:p>
      </dgm:t>
    </dgm:pt>
    <dgm:pt modelId="{87C69E74-CEB7-401F-8B47-ACEF43C546A1}" type="parTrans" cxnId="{C3FCBF7C-2CEC-4BFA-99CC-DE0B6ED8013D}">
      <dgm:prSet/>
      <dgm:spPr/>
      <dgm:t>
        <a:bodyPr/>
        <a:lstStyle/>
        <a:p>
          <a:endParaRPr lang="en-US"/>
        </a:p>
      </dgm:t>
    </dgm:pt>
    <dgm:pt modelId="{AEB40C4D-7038-42F1-A675-B9F5069C3A3F}" type="sibTrans" cxnId="{C3FCBF7C-2CEC-4BFA-99CC-DE0B6ED8013D}">
      <dgm:prSet/>
      <dgm:spPr/>
      <dgm:t>
        <a:bodyPr/>
        <a:lstStyle/>
        <a:p>
          <a:endParaRPr lang="en-US"/>
        </a:p>
      </dgm:t>
    </dgm:pt>
    <dgm:pt modelId="{AD79FF82-2889-4893-AE5F-1D15DE236471}">
      <dgm:prSet/>
      <dgm:spPr/>
      <dgm:t>
        <a:bodyPr/>
        <a:lstStyle/>
        <a:p>
          <a:r>
            <a:rPr lang="en-US" b="0" i="0">
              <a:latin typeface="Source Sans Pro" panose="020B0503030403020204" pitchFamily="34" charset="0"/>
              <a:ea typeface="Source Sans Pro" panose="020B0503030403020204" pitchFamily="34" charset="0"/>
            </a:rPr>
            <a:t>You want EPA to know that you and your team have what it takes to make this project a success.</a:t>
          </a:r>
          <a:endParaRPr lang="en-US">
            <a:latin typeface="Source Sans Pro" panose="020B0503030403020204" pitchFamily="34" charset="0"/>
            <a:ea typeface="Source Sans Pro" panose="020B0503030403020204" pitchFamily="34" charset="0"/>
          </a:endParaRPr>
        </a:p>
      </dgm:t>
    </dgm:pt>
    <dgm:pt modelId="{F4F9444A-58AE-4274-B813-78DCD8ACFE89}" type="parTrans" cxnId="{D895EF07-32C8-41A8-A742-FD095B11C69B}">
      <dgm:prSet/>
      <dgm:spPr/>
      <dgm:t>
        <a:bodyPr/>
        <a:lstStyle/>
        <a:p>
          <a:endParaRPr lang="en-US"/>
        </a:p>
      </dgm:t>
    </dgm:pt>
    <dgm:pt modelId="{A5060EC2-6347-4454-92E4-54961FFF86E0}" type="sibTrans" cxnId="{D895EF07-32C8-41A8-A742-FD095B11C69B}">
      <dgm:prSet/>
      <dgm:spPr/>
      <dgm:t>
        <a:bodyPr/>
        <a:lstStyle/>
        <a:p>
          <a:endParaRPr lang="en-US"/>
        </a:p>
      </dgm:t>
    </dgm:pt>
    <dgm:pt modelId="{6428F7A8-13EC-4B6E-9987-54883E0A0680}" type="pres">
      <dgm:prSet presAssocID="{2385EC21-909B-48B0-BD10-C18DEE9C24D5}" presName="linear" presStyleCnt="0">
        <dgm:presLayoutVars>
          <dgm:animLvl val="lvl"/>
          <dgm:resizeHandles val="exact"/>
        </dgm:presLayoutVars>
      </dgm:prSet>
      <dgm:spPr/>
    </dgm:pt>
    <dgm:pt modelId="{7DA1C06B-C001-4BA4-9248-C3CB5A8A77CC}" type="pres">
      <dgm:prSet presAssocID="{3C6E3193-9D10-4EC5-852C-B0B9A47E924F}" presName="parentText" presStyleLbl="node1" presStyleIdx="0" presStyleCnt="4">
        <dgm:presLayoutVars>
          <dgm:chMax val="0"/>
          <dgm:bulletEnabled val="1"/>
        </dgm:presLayoutVars>
      </dgm:prSet>
      <dgm:spPr/>
    </dgm:pt>
    <dgm:pt modelId="{5D790DB9-BFEE-43AB-A4F7-D8E95FB0B211}" type="pres">
      <dgm:prSet presAssocID="{6D5C4C57-D930-4F83-975B-A0047549A1C3}" presName="spacer" presStyleCnt="0"/>
      <dgm:spPr/>
    </dgm:pt>
    <dgm:pt modelId="{C44E77F2-3045-4CF3-A8A8-CBF468936A4F}" type="pres">
      <dgm:prSet presAssocID="{56FAFA27-BD17-4A28-9B27-30F6FE19DB70}" presName="parentText" presStyleLbl="node1" presStyleIdx="1" presStyleCnt="4">
        <dgm:presLayoutVars>
          <dgm:chMax val="0"/>
          <dgm:bulletEnabled val="1"/>
        </dgm:presLayoutVars>
      </dgm:prSet>
      <dgm:spPr/>
    </dgm:pt>
    <dgm:pt modelId="{9A99DE5D-DD26-4EB7-B6CB-BB70A7C5A728}" type="pres">
      <dgm:prSet presAssocID="{5F1CF9FE-9FA4-403C-8407-CC0E37104521}" presName="spacer" presStyleCnt="0"/>
      <dgm:spPr/>
    </dgm:pt>
    <dgm:pt modelId="{7981BFCB-F2EE-423C-B9F2-923BAE1F849A}" type="pres">
      <dgm:prSet presAssocID="{2021D211-0A0D-4D29-B2EB-F323BF4566BC}" presName="parentText" presStyleLbl="node1" presStyleIdx="2" presStyleCnt="4">
        <dgm:presLayoutVars>
          <dgm:chMax val="0"/>
          <dgm:bulletEnabled val="1"/>
        </dgm:presLayoutVars>
      </dgm:prSet>
      <dgm:spPr/>
    </dgm:pt>
    <dgm:pt modelId="{B5C9C5CC-B132-485B-8C5D-68395CA97700}" type="pres">
      <dgm:prSet presAssocID="{AEB40C4D-7038-42F1-A675-B9F5069C3A3F}" presName="spacer" presStyleCnt="0"/>
      <dgm:spPr/>
    </dgm:pt>
    <dgm:pt modelId="{A2BD9D02-321F-41A1-B87A-B0AD117A746C}" type="pres">
      <dgm:prSet presAssocID="{AD79FF82-2889-4893-AE5F-1D15DE236471}" presName="parentText" presStyleLbl="node1" presStyleIdx="3" presStyleCnt="4">
        <dgm:presLayoutVars>
          <dgm:chMax val="0"/>
          <dgm:bulletEnabled val="1"/>
        </dgm:presLayoutVars>
      </dgm:prSet>
      <dgm:spPr/>
    </dgm:pt>
  </dgm:ptLst>
  <dgm:cxnLst>
    <dgm:cxn modelId="{D895EF07-32C8-41A8-A742-FD095B11C69B}" srcId="{2385EC21-909B-48B0-BD10-C18DEE9C24D5}" destId="{AD79FF82-2889-4893-AE5F-1D15DE236471}" srcOrd="3" destOrd="0" parTransId="{F4F9444A-58AE-4274-B813-78DCD8ACFE89}" sibTransId="{A5060EC2-6347-4454-92E4-54961FFF86E0}"/>
    <dgm:cxn modelId="{BC59132D-BAE7-41D2-8176-ACB806DADA7E}" srcId="{2385EC21-909B-48B0-BD10-C18DEE9C24D5}" destId="{3C6E3193-9D10-4EC5-852C-B0B9A47E924F}" srcOrd="0" destOrd="0" parTransId="{811ADAB5-67D7-49CB-AEA3-2822EF442813}" sibTransId="{6D5C4C57-D930-4F83-975B-A0047549A1C3}"/>
    <dgm:cxn modelId="{ABD9342D-DB45-45AB-8FE4-F68BA7E5DCDE}" type="presOf" srcId="{56FAFA27-BD17-4A28-9B27-30F6FE19DB70}" destId="{C44E77F2-3045-4CF3-A8A8-CBF468936A4F}" srcOrd="0" destOrd="0" presId="urn:microsoft.com/office/officeart/2005/8/layout/vList2"/>
    <dgm:cxn modelId="{11B15F33-B1C8-4DFE-AD11-7D43CD157E42}" type="presOf" srcId="{AD79FF82-2889-4893-AE5F-1D15DE236471}" destId="{A2BD9D02-321F-41A1-B87A-B0AD117A746C}" srcOrd="0" destOrd="0" presId="urn:microsoft.com/office/officeart/2005/8/layout/vList2"/>
    <dgm:cxn modelId="{AE036A75-BE30-4C80-8157-C9D5E15F5FA8}" srcId="{2385EC21-909B-48B0-BD10-C18DEE9C24D5}" destId="{56FAFA27-BD17-4A28-9B27-30F6FE19DB70}" srcOrd="1" destOrd="0" parTransId="{8E3707CE-DD30-4A00-B80F-C94CEA4F7A69}" sibTransId="{5F1CF9FE-9FA4-403C-8407-CC0E37104521}"/>
    <dgm:cxn modelId="{C3FCBF7C-2CEC-4BFA-99CC-DE0B6ED8013D}" srcId="{2385EC21-909B-48B0-BD10-C18DEE9C24D5}" destId="{2021D211-0A0D-4D29-B2EB-F323BF4566BC}" srcOrd="2" destOrd="0" parTransId="{87C69E74-CEB7-401F-8B47-ACEF43C546A1}" sibTransId="{AEB40C4D-7038-42F1-A675-B9F5069C3A3F}"/>
    <dgm:cxn modelId="{4EDBEA83-C984-4188-B889-5EDE7188E9E3}" type="presOf" srcId="{2385EC21-909B-48B0-BD10-C18DEE9C24D5}" destId="{6428F7A8-13EC-4B6E-9987-54883E0A0680}" srcOrd="0" destOrd="0" presId="urn:microsoft.com/office/officeart/2005/8/layout/vList2"/>
    <dgm:cxn modelId="{46E35A96-5ACA-443E-AB60-1434D4E44390}" type="presOf" srcId="{2021D211-0A0D-4D29-B2EB-F323BF4566BC}" destId="{7981BFCB-F2EE-423C-B9F2-923BAE1F849A}" srcOrd="0" destOrd="0" presId="urn:microsoft.com/office/officeart/2005/8/layout/vList2"/>
    <dgm:cxn modelId="{6EC8A9C1-FF0E-4639-95DB-4D87B5540490}" type="presOf" srcId="{3C6E3193-9D10-4EC5-852C-B0B9A47E924F}" destId="{7DA1C06B-C001-4BA4-9248-C3CB5A8A77CC}" srcOrd="0" destOrd="0" presId="urn:microsoft.com/office/officeart/2005/8/layout/vList2"/>
    <dgm:cxn modelId="{42B3043D-0128-4D47-BBD9-FD86D38683F6}" type="presParOf" srcId="{6428F7A8-13EC-4B6E-9987-54883E0A0680}" destId="{7DA1C06B-C001-4BA4-9248-C3CB5A8A77CC}" srcOrd="0" destOrd="0" presId="urn:microsoft.com/office/officeart/2005/8/layout/vList2"/>
    <dgm:cxn modelId="{18FB1694-5371-4CC2-9CAC-C1E6F5D0FB42}" type="presParOf" srcId="{6428F7A8-13EC-4B6E-9987-54883E0A0680}" destId="{5D790DB9-BFEE-43AB-A4F7-D8E95FB0B211}" srcOrd="1" destOrd="0" presId="urn:microsoft.com/office/officeart/2005/8/layout/vList2"/>
    <dgm:cxn modelId="{B9EDE33D-0CBE-404A-81D1-26283B486494}" type="presParOf" srcId="{6428F7A8-13EC-4B6E-9987-54883E0A0680}" destId="{C44E77F2-3045-4CF3-A8A8-CBF468936A4F}" srcOrd="2" destOrd="0" presId="urn:microsoft.com/office/officeart/2005/8/layout/vList2"/>
    <dgm:cxn modelId="{83767295-C43E-482E-B54C-9553AB494F01}" type="presParOf" srcId="{6428F7A8-13EC-4B6E-9987-54883E0A0680}" destId="{9A99DE5D-DD26-4EB7-B6CB-BB70A7C5A728}" srcOrd="3" destOrd="0" presId="urn:microsoft.com/office/officeart/2005/8/layout/vList2"/>
    <dgm:cxn modelId="{A3887F49-7419-408B-A4A2-A609C66D29F3}" type="presParOf" srcId="{6428F7A8-13EC-4B6E-9987-54883E0A0680}" destId="{7981BFCB-F2EE-423C-B9F2-923BAE1F849A}" srcOrd="4" destOrd="0" presId="urn:microsoft.com/office/officeart/2005/8/layout/vList2"/>
    <dgm:cxn modelId="{151FB7D2-F09C-445E-91D4-11F088EE841E}" type="presParOf" srcId="{6428F7A8-13EC-4B6E-9987-54883E0A0680}" destId="{B5C9C5CC-B132-485B-8C5D-68395CA97700}" srcOrd="5" destOrd="0" presId="urn:microsoft.com/office/officeart/2005/8/layout/vList2"/>
    <dgm:cxn modelId="{EFE34EC3-F14C-47FB-828E-300B75D4811A}" type="presParOf" srcId="{6428F7A8-13EC-4B6E-9987-54883E0A0680}" destId="{A2BD9D02-321F-41A1-B87A-B0AD117A746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A1C06B-C001-4BA4-9248-C3CB5A8A77CC}">
      <dsp:nvSpPr>
        <dsp:cNvPr id="0" name=""/>
        <dsp:cNvSpPr/>
      </dsp:nvSpPr>
      <dsp:spPr>
        <a:xfrm>
          <a:off x="0" y="39248"/>
          <a:ext cx="11029950" cy="854575"/>
        </a:xfrm>
        <a:prstGeom prst="roundRect">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latin typeface="Source Sans Pro" panose="020B0503030403020204" pitchFamily="34" charset="0"/>
              <a:ea typeface="Source Sans Pro" panose="020B0503030403020204" pitchFamily="34" charset="0"/>
            </a:rPr>
            <a:t>Ok, now you’re near the end, but don’t treat this as a downhill slide to the finish! </a:t>
          </a:r>
          <a:endParaRPr lang="en-US" sz="2100" kern="1200">
            <a:latin typeface="Source Sans Pro" panose="020B0503030403020204" pitchFamily="34" charset="0"/>
            <a:ea typeface="Source Sans Pro" panose="020B0503030403020204" pitchFamily="34" charset="0"/>
          </a:endParaRPr>
        </a:p>
      </dsp:txBody>
      <dsp:txXfrm>
        <a:off x="41717" y="80965"/>
        <a:ext cx="10946516" cy="771141"/>
      </dsp:txXfrm>
    </dsp:sp>
    <dsp:sp modelId="{C44E77F2-3045-4CF3-A8A8-CBF468936A4F}">
      <dsp:nvSpPr>
        <dsp:cNvPr id="0" name=""/>
        <dsp:cNvSpPr/>
      </dsp:nvSpPr>
      <dsp:spPr>
        <a:xfrm>
          <a:off x="0" y="954303"/>
          <a:ext cx="11029950" cy="854575"/>
        </a:xfrm>
        <a:prstGeom prst="roundRect">
          <a:avLst/>
        </a:prstGeom>
        <a:solidFill>
          <a:schemeClr val="accent6">
            <a:shade val="80000"/>
            <a:hueOff val="107093"/>
            <a:satOff val="-4303"/>
            <a:lumOff val="92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latin typeface="Source Sans Pro" panose="020B0503030403020204" pitchFamily="34" charset="0"/>
              <a:ea typeface="Source Sans Pro" panose="020B0503030403020204" pitchFamily="34" charset="0"/>
            </a:rPr>
            <a:t>Treat this as you would a resume, this is the time to shine a positive light on you and the team who will be involved in managing this grant.</a:t>
          </a:r>
          <a:endParaRPr lang="en-US" sz="2100" kern="1200">
            <a:latin typeface="Source Sans Pro" panose="020B0503030403020204" pitchFamily="34" charset="0"/>
            <a:ea typeface="Source Sans Pro" panose="020B0503030403020204" pitchFamily="34" charset="0"/>
          </a:endParaRPr>
        </a:p>
      </dsp:txBody>
      <dsp:txXfrm>
        <a:off x="41717" y="996020"/>
        <a:ext cx="10946516" cy="771141"/>
      </dsp:txXfrm>
    </dsp:sp>
    <dsp:sp modelId="{7981BFCB-F2EE-423C-B9F2-923BAE1F849A}">
      <dsp:nvSpPr>
        <dsp:cNvPr id="0" name=""/>
        <dsp:cNvSpPr/>
      </dsp:nvSpPr>
      <dsp:spPr>
        <a:xfrm>
          <a:off x="0" y="1869359"/>
          <a:ext cx="11029950" cy="854575"/>
        </a:xfrm>
        <a:prstGeom prst="roundRect">
          <a:avLst/>
        </a:prstGeom>
        <a:solidFill>
          <a:schemeClr val="accent6">
            <a:shade val="80000"/>
            <a:hueOff val="214187"/>
            <a:satOff val="-8606"/>
            <a:lumOff val="184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latin typeface="Source Sans Pro" panose="020B0503030403020204" pitchFamily="34" charset="0"/>
              <a:ea typeface="Source Sans Pro" panose="020B0503030403020204" pitchFamily="34" charset="0"/>
            </a:rPr>
            <a:t>As with a resume, highlight </a:t>
          </a:r>
          <a:r>
            <a:rPr lang="en-US" sz="2100" b="0" i="0" u="none" kern="1200">
              <a:latin typeface="Source Sans Pro" panose="020B0503030403020204" pitchFamily="34" charset="0"/>
              <a:ea typeface="Source Sans Pro" panose="020B0503030403020204" pitchFamily="34" charset="0"/>
            </a:rPr>
            <a:t>all your</a:t>
          </a:r>
          <a:r>
            <a:rPr lang="en-US" sz="2100" b="0" i="0" kern="1200">
              <a:latin typeface="Source Sans Pro" panose="020B0503030403020204" pitchFamily="34" charset="0"/>
              <a:ea typeface="Source Sans Pro" panose="020B0503030403020204" pitchFamily="34" charset="0"/>
            </a:rPr>
            <a:t> credentials and relevant experience!</a:t>
          </a:r>
          <a:endParaRPr lang="en-US" sz="2100" kern="1200">
            <a:latin typeface="Source Sans Pro" panose="020B0503030403020204" pitchFamily="34" charset="0"/>
            <a:ea typeface="Source Sans Pro" panose="020B0503030403020204" pitchFamily="34" charset="0"/>
          </a:endParaRPr>
        </a:p>
      </dsp:txBody>
      <dsp:txXfrm>
        <a:off x="41717" y="1911076"/>
        <a:ext cx="10946516" cy="771141"/>
      </dsp:txXfrm>
    </dsp:sp>
    <dsp:sp modelId="{A2BD9D02-321F-41A1-B87A-B0AD117A746C}">
      <dsp:nvSpPr>
        <dsp:cNvPr id="0" name=""/>
        <dsp:cNvSpPr/>
      </dsp:nvSpPr>
      <dsp:spPr>
        <a:xfrm>
          <a:off x="0" y="2784414"/>
          <a:ext cx="11029950" cy="854575"/>
        </a:xfrm>
        <a:prstGeom prst="roundRect">
          <a:avLst/>
        </a:prstGeom>
        <a:solidFill>
          <a:schemeClr val="accent6">
            <a:shade val="80000"/>
            <a:hueOff val="321280"/>
            <a:satOff val="-12909"/>
            <a:lumOff val="27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latin typeface="Source Sans Pro" panose="020B0503030403020204" pitchFamily="34" charset="0"/>
              <a:ea typeface="Source Sans Pro" panose="020B0503030403020204" pitchFamily="34" charset="0"/>
            </a:rPr>
            <a:t>You want EPA to know that you and your team have what it takes to make this project a success.</a:t>
          </a:r>
          <a:endParaRPr lang="en-US" sz="2100" kern="1200">
            <a:latin typeface="Source Sans Pro" panose="020B0503030403020204" pitchFamily="34" charset="0"/>
            <a:ea typeface="Source Sans Pro" panose="020B0503030403020204" pitchFamily="34" charset="0"/>
          </a:endParaRPr>
        </a:p>
      </dsp:txBody>
      <dsp:txXfrm>
        <a:off x="41717" y="2826131"/>
        <a:ext cx="10946516" cy="77114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F11B1B-34B6-49C6-895B-D177346E34EB}" type="datetimeFigureOut">
              <a:rPr lang="en-US" smtClean="0"/>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D712B9-18B5-461F-9E1D-BBB73A4CC5F2}" type="slidenum">
              <a:rPr lang="en-US" smtClean="0"/>
              <a:t>‹#›</a:t>
            </a:fld>
            <a:endParaRPr lang="en-US"/>
          </a:p>
        </p:txBody>
      </p:sp>
    </p:spTree>
    <p:extLst>
      <p:ext uri="{BB962C8B-B14F-4D97-AF65-F5344CB8AC3E}">
        <p14:creationId xmlns:p14="http://schemas.microsoft.com/office/powerpoint/2010/main" val="22674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0FCF7-97A1-A444-89B6-0BAD505D4B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536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41571-4C74-E1A9-6AEF-3D70AA8840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564054-BA2F-86F7-B3BD-46E57DB19B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D25842-110D-D99F-8250-70DB89152C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A829D5-C685-9F30-34B9-0C646A6A36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0FCF7-97A1-A444-89B6-0BAD505D4B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437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0FCF7-97A1-A444-89B6-0BAD505D4B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759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0FCF7-97A1-A444-89B6-0BAD505D4B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581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Len has a comment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C849-14F0-44D3-88D0-E00454D9C4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68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105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4D96E-22DC-49DF-08B0-258E8E0B154E}"/>
              </a:ext>
            </a:extLst>
          </p:cNvPr>
          <p:cNvSpPr>
            <a:spLocks noGrp="1"/>
          </p:cNvSpPr>
          <p:nvPr>
            <p:ph type="title"/>
          </p:nvPr>
        </p:nvSpPr>
        <p:spPr>
          <a:xfrm>
            <a:off x="838200" y="365125"/>
            <a:ext cx="10515600" cy="1325563"/>
          </a:xfrm>
          <a:prstGeom prst="rect">
            <a:avLst/>
          </a:prstGeom>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88B56BE1-00A7-8216-7CE9-D90560FAC76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D1099A-4EEE-FB5E-A4BE-A34607DD3EA0}"/>
              </a:ext>
            </a:extLst>
          </p:cNvPr>
          <p:cNvSpPr>
            <a:spLocks noGrp="1"/>
          </p:cNvSpPr>
          <p:nvPr>
            <p:ph type="dt" sz="half" idx="10"/>
          </p:nvPr>
        </p:nvSpPr>
        <p:spPr>
          <a:xfrm>
            <a:off x="838200" y="6356350"/>
            <a:ext cx="2743200" cy="365125"/>
          </a:xfrm>
          <a:prstGeom prst="rect">
            <a:avLst/>
          </a:prstGeom>
        </p:spPr>
        <p:txBody>
          <a:bodyPr/>
          <a:lstStyle/>
          <a:p>
            <a:fld id="{25858BE7-43DF-804E-9DB7-278935A1EBA7}" type="datetimeFigureOut">
              <a:rPr lang="en-US" smtClean="0"/>
              <a:t>9/22/2025</a:t>
            </a:fld>
            <a:endParaRPr lang="en-US" dirty="0"/>
          </a:p>
        </p:txBody>
      </p:sp>
      <p:sp>
        <p:nvSpPr>
          <p:cNvPr id="5" name="Footer Placeholder 4">
            <a:extLst>
              <a:ext uri="{FF2B5EF4-FFF2-40B4-BE49-F238E27FC236}">
                <a16:creationId xmlns:a16="http://schemas.microsoft.com/office/drawing/2014/main" id="{61522365-DFE3-551D-D71A-15690A1A54D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5126D3-34B5-9DF6-FC18-B7FD8B2A791D}"/>
              </a:ext>
            </a:extLst>
          </p:cNvPr>
          <p:cNvSpPr>
            <a:spLocks noGrp="1"/>
          </p:cNvSpPr>
          <p:nvPr>
            <p:ph type="sldNum" sz="quarter" idx="12"/>
          </p:nvPr>
        </p:nvSpPr>
        <p:spPr>
          <a:xfrm>
            <a:off x="8610600" y="6356350"/>
            <a:ext cx="2743200" cy="365125"/>
          </a:xfrm>
          <a:prstGeom prst="rect">
            <a:avLst/>
          </a:prstGeom>
        </p:spPr>
        <p:txBody>
          <a:bodyPr/>
          <a:lstStyle/>
          <a:p>
            <a:fld id="{27825ACC-B87D-2645-97CB-A8E87D704E1B}" type="slidenum">
              <a:rPr lang="en-US" smtClean="0"/>
              <a:t>‹#›</a:t>
            </a:fld>
            <a:endParaRPr lang="en-US" dirty="0"/>
          </a:p>
        </p:txBody>
      </p:sp>
    </p:spTree>
    <p:extLst>
      <p:ext uri="{BB962C8B-B14F-4D97-AF65-F5344CB8AC3E}">
        <p14:creationId xmlns:p14="http://schemas.microsoft.com/office/powerpoint/2010/main" val="90400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B668C5-556B-8D45-D53B-16CD01F85E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5B4061-D3B9-2301-1B88-700551995E73}"/>
              </a:ext>
            </a:extLst>
          </p:cNvPr>
          <p:cNvSpPr>
            <a:spLocks noGrp="1"/>
          </p:cNvSpPr>
          <p:nvPr>
            <p:ph type="body" orient="vert" idx="1"/>
          </p:nvPr>
        </p:nvSpPr>
        <p:spPr>
          <a:xfrm>
            <a:off x="838200" y="365125"/>
            <a:ext cx="7734300" cy="5811838"/>
          </a:xfrm>
          <a:prstGeom prst="rect">
            <a:avLst/>
          </a:prstGeo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515DC22-DF02-D0D1-0E21-B3DE3F41A119}"/>
              </a:ext>
            </a:extLst>
          </p:cNvPr>
          <p:cNvSpPr>
            <a:spLocks noGrp="1"/>
          </p:cNvSpPr>
          <p:nvPr>
            <p:ph type="dt" sz="half" idx="10"/>
          </p:nvPr>
        </p:nvSpPr>
        <p:spPr>
          <a:xfrm>
            <a:off x="838200" y="6356350"/>
            <a:ext cx="2743200" cy="365125"/>
          </a:xfrm>
          <a:prstGeom prst="rect">
            <a:avLst/>
          </a:prstGeom>
        </p:spPr>
        <p:txBody>
          <a:bodyPr/>
          <a:lstStyle/>
          <a:p>
            <a:fld id="{25858BE7-43DF-804E-9DB7-278935A1EBA7}" type="datetimeFigureOut">
              <a:rPr lang="en-US" smtClean="0"/>
              <a:t>9/22/2025</a:t>
            </a:fld>
            <a:endParaRPr lang="en-US" dirty="0"/>
          </a:p>
        </p:txBody>
      </p:sp>
      <p:sp>
        <p:nvSpPr>
          <p:cNvPr id="5" name="Footer Placeholder 4">
            <a:extLst>
              <a:ext uri="{FF2B5EF4-FFF2-40B4-BE49-F238E27FC236}">
                <a16:creationId xmlns:a16="http://schemas.microsoft.com/office/drawing/2014/main" id="{427EB1B6-896F-64BD-BF61-56CE0346245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4E58368-5AF8-E867-1D58-FF0DBA528A0C}"/>
              </a:ext>
            </a:extLst>
          </p:cNvPr>
          <p:cNvSpPr>
            <a:spLocks noGrp="1"/>
          </p:cNvSpPr>
          <p:nvPr>
            <p:ph type="sldNum" sz="quarter" idx="12"/>
          </p:nvPr>
        </p:nvSpPr>
        <p:spPr>
          <a:xfrm>
            <a:off x="8610600" y="6356350"/>
            <a:ext cx="2743200" cy="365125"/>
          </a:xfrm>
          <a:prstGeom prst="rect">
            <a:avLst/>
          </a:prstGeom>
        </p:spPr>
        <p:txBody>
          <a:bodyPr/>
          <a:lstStyle/>
          <a:p>
            <a:fld id="{27825ACC-B87D-2645-97CB-A8E87D704E1B}" type="slidenum">
              <a:rPr lang="en-US" smtClean="0"/>
              <a:t>‹#›</a:t>
            </a:fld>
            <a:endParaRPr lang="en-US" dirty="0"/>
          </a:p>
        </p:txBody>
      </p:sp>
    </p:spTree>
    <p:extLst>
      <p:ext uri="{BB962C8B-B14F-4D97-AF65-F5344CB8AC3E}">
        <p14:creationId xmlns:p14="http://schemas.microsoft.com/office/powerpoint/2010/main" val="1620666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31"/>
        <p:cNvGrpSpPr/>
        <p:nvPr/>
      </p:nvGrpSpPr>
      <p:grpSpPr>
        <a:xfrm>
          <a:off x="0" y="0"/>
          <a:ext cx="0" cy="0"/>
          <a:chOff x="0" y="0"/>
          <a:chExt cx="0" cy="0"/>
        </a:xfrm>
      </p:grpSpPr>
      <p:sp>
        <p:nvSpPr>
          <p:cNvPr id="32" name="Google Shape;32;p70"/>
          <p:cNvSpPr/>
          <p:nvPr/>
        </p:nvSpPr>
        <p:spPr>
          <a:xfrm>
            <a:off x="440286" y="614407"/>
            <a:ext cx="11309338" cy="1189298"/>
          </a:xfrm>
          <a:prstGeom prst="rect">
            <a:avLst/>
          </a:prstGeom>
          <a:solidFill>
            <a:srgbClr val="B4351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3" name="Google Shape;33;p70"/>
          <p:cNvSpPr txBox="1">
            <a:spLocks noGrp="1"/>
          </p:cNvSpPr>
          <p:nvPr>
            <p:ph type="title"/>
          </p:nvPr>
        </p:nvSpPr>
        <p:spPr>
          <a:xfrm>
            <a:off x="440286" y="614407"/>
            <a:ext cx="11309338" cy="1189298"/>
          </a:xfrm>
          <a:prstGeom prst="rect">
            <a:avLst/>
          </a:prstGeom>
          <a:solidFill>
            <a:schemeClr val="accent6">
              <a:lumMod val="60000"/>
              <a:lumOff val="40000"/>
            </a:schemeClr>
          </a:solid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3600"/>
              <a:buFont typeface="Arial"/>
              <a:buNone/>
              <a:defRPr sz="3600">
                <a:latin typeface="+mj-lt"/>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4" name="Google Shape;34;p70"/>
          <p:cNvSpPr txBox="1">
            <a:spLocks noGrp="1"/>
          </p:cNvSpPr>
          <p:nvPr>
            <p:ph type="body" idx="1"/>
          </p:nvPr>
        </p:nvSpPr>
        <p:spPr>
          <a:xfrm>
            <a:off x="581192" y="2180496"/>
            <a:ext cx="11029615" cy="3678303"/>
          </a:xfrm>
          <a:prstGeom prst="rect">
            <a:avLst/>
          </a:prstGeom>
          <a:noFill/>
          <a:ln>
            <a:noFill/>
          </a:ln>
        </p:spPr>
        <p:txBody>
          <a:bodyPr spcFirstLastPara="1" wrap="square" lIns="91425" tIns="45700" rIns="91425" bIns="45700" anchor="ctr" anchorCtr="0">
            <a:normAutofit/>
          </a:bodyPr>
          <a:lstStyle>
            <a:lvl1pPr marL="457200" lvl="0" indent="-368808" algn="l">
              <a:lnSpc>
                <a:spcPct val="100000"/>
              </a:lnSpc>
              <a:spcBef>
                <a:spcPts val="480"/>
              </a:spcBef>
              <a:spcAft>
                <a:spcPts val="0"/>
              </a:spcAft>
              <a:buSzPts val="2208"/>
              <a:buChar char="◼"/>
              <a:defRPr sz="2400">
                <a:latin typeface="Arial"/>
                <a:ea typeface="Arial"/>
                <a:cs typeface="Arial"/>
                <a:sym typeface="Arial"/>
              </a:defRPr>
            </a:lvl1pPr>
            <a:lvl2pPr marL="914400" lvl="1" indent="-357124" algn="l">
              <a:lnSpc>
                <a:spcPct val="100000"/>
              </a:lnSpc>
              <a:spcBef>
                <a:spcPts val="600"/>
              </a:spcBef>
              <a:spcAft>
                <a:spcPts val="0"/>
              </a:spcAft>
              <a:buSzPts val="2024"/>
              <a:buChar char="◼"/>
              <a:defRPr sz="2200">
                <a:latin typeface="Arial"/>
                <a:ea typeface="Arial"/>
                <a:cs typeface="Arial"/>
                <a:sym typeface="Arial"/>
              </a:defRPr>
            </a:lvl2pPr>
            <a:lvl3pPr marL="1371600" lvl="2" indent="-357124" algn="l">
              <a:lnSpc>
                <a:spcPct val="100000"/>
              </a:lnSpc>
              <a:spcBef>
                <a:spcPts val="600"/>
              </a:spcBef>
              <a:spcAft>
                <a:spcPts val="0"/>
              </a:spcAft>
              <a:buSzPts val="2024"/>
              <a:buChar char="◼"/>
              <a:defRPr sz="2200">
                <a:latin typeface="Arial"/>
                <a:ea typeface="Arial"/>
                <a:cs typeface="Arial"/>
                <a:sym typeface="Arial"/>
              </a:defRPr>
            </a:lvl3pPr>
            <a:lvl4pPr marL="1828800" lvl="3" indent="-357124" algn="l">
              <a:lnSpc>
                <a:spcPct val="100000"/>
              </a:lnSpc>
              <a:spcBef>
                <a:spcPts val="600"/>
              </a:spcBef>
              <a:spcAft>
                <a:spcPts val="0"/>
              </a:spcAft>
              <a:buSzPts val="2024"/>
              <a:buChar char="◼"/>
              <a:defRPr sz="2200">
                <a:latin typeface="Arial"/>
                <a:ea typeface="Arial"/>
                <a:cs typeface="Arial"/>
                <a:sym typeface="Arial"/>
              </a:defRPr>
            </a:lvl4pPr>
            <a:lvl5pPr marL="2286000" lvl="4" indent="-357123" algn="l">
              <a:lnSpc>
                <a:spcPct val="100000"/>
              </a:lnSpc>
              <a:spcBef>
                <a:spcPts val="600"/>
              </a:spcBef>
              <a:spcAft>
                <a:spcPts val="0"/>
              </a:spcAft>
              <a:buSzPts val="2024"/>
              <a:buChar char="◼"/>
              <a:defRPr sz="2200">
                <a:latin typeface="Arial"/>
                <a:ea typeface="Arial"/>
                <a:cs typeface="Arial"/>
                <a:sym typeface="Arial"/>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dirty="0"/>
          </a:p>
        </p:txBody>
      </p:sp>
      <p:sp>
        <p:nvSpPr>
          <p:cNvPr id="35" name="Google Shape;35;p70"/>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6" name="Google Shape;36;p70"/>
          <p:cNvSpPr txBox="1">
            <a:spLocks noGrp="1"/>
          </p:cNvSpPr>
          <p:nvPr>
            <p:ph type="ftr" idx="11"/>
          </p:nvPr>
        </p:nvSpPr>
        <p:spPr>
          <a:xfrm>
            <a:off x="581192" y="5376757"/>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7" name="Google Shape;37;p70"/>
          <p:cNvSpPr txBox="1">
            <a:spLocks noGrp="1"/>
          </p:cNvSpPr>
          <p:nvPr>
            <p:ph type="sldNum" idx="12"/>
          </p:nvPr>
        </p:nvSpPr>
        <p:spPr>
          <a:xfrm>
            <a:off x="10558299" y="6321623"/>
            <a:ext cx="105250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4117341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517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432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734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C40F5-54C6-A514-C3BE-EAB84F2AF1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4C13C93-DD71-1557-7421-D97366C176A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AA984C-106B-B822-D96A-1233CEBFD6F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3C49C3-07FA-FA68-59FF-760B009019EA}"/>
              </a:ext>
            </a:extLst>
          </p:cNvPr>
          <p:cNvSpPr>
            <a:spLocks noGrp="1"/>
          </p:cNvSpPr>
          <p:nvPr>
            <p:ph type="dt" sz="half" idx="10"/>
          </p:nvPr>
        </p:nvSpPr>
        <p:spPr>
          <a:xfrm>
            <a:off x="838200" y="6356350"/>
            <a:ext cx="2743200" cy="365125"/>
          </a:xfrm>
          <a:prstGeom prst="rect">
            <a:avLst/>
          </a:prstGeom>
        </p:spPr>
        <p:txBody>
          <a:bodyPr/>
          <a:lstStyle/>
          <a:p>
            <a:fld id="{25858BE7-43DF-804E-9DB7-278935A1EBA7}" type="datetimeFigureOut">
              <a:rPr lang="en-US" smtClean="0"/>
              <a:t>9/22/2025</a:t>
            </a:fld>
            <a:endParaRPr lang="en-US" dirty="0"/>
          </a:p>
        </p:txBody>
      </p:sp>
      <p:sp>
        <p:nvSpPr>
          <p:cNvPr id="6" name="Footer Placeholder 5">
            <a:extLst>
              <a:ext uri="{FF2B5EF4-FFF2-40B4-BE49-F238E27FC236}">
                <a16:creationId xmlns:a16="http://schemas.microsoft.com/office/drawing/2014/main" id="{CE092572-D6DC-02BA-FBBC-5E55432D0C7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56E88AA3-ED8F-2C18-DC91-CF8D1E09BE13}"/>
              </a:ext>
            </a:extLst>
          </p:cNvPr>
          <p:cNvSpPr>
            <a:spLocks noGrp="1"/>
          </p:cNvSpPr>
          <p:nvPr>
            <p:ph type="sldNum" sz="quarter" idx="12"/>
          </p:nvPr>
        </p:nvSpPr>
        <p:spPr>
          <a:xfrm>
            <a:off x="8610600" y="6356350"/>
            <a:ext cx="2743200" cy="365125"/>
          </a:xfrm>
          <a:prstGeom prst="rect">
            <a:avLst/>
          </a:prstGeom>
        </p:spPr>
        <p:txBody>
          <a:bodyPr/>
          <a:lstStyle/>
          <a:p>
            <a:fld id="{27825ACC-B87D-2645-97CB-A8E87D704E1B}" type="slidenum">
              <a:rPr lang="en-US" smtClean="0"/>
              <a:t>‹#›</a:t>
            </a:fld>
            <a:endParaRPr lang="en-US" dirty="0"/>
          </a:p>
        </p:txBody>
      </p:sp>
    </p:spTree>
    <p:extLst>
      <p:ext uri="{BB962C8B-B14F-4D97-AF65-F5344CB8AC3E}">
        <p14:creationId xmlns:p14="http://schemas.microsoft.com/office/powerpoint/2010/main" val="8194088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CE0D4-4ACC-C9BB-29CD-A8A50D6A4CD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C524A6-01E0-6158-A7F8-F2831EC95DD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D17192-04AA-19E0-35FF-4E59375D39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62CEF2-EAF9-0E68-8D11-2649CA3B006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1E3C3B-5B53-5F1A-DDCB-65CD91F1C4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6DFCB0-E4A4-5B2C-A866-50B81E53E9C0}"/>
              </a:ext>
            </a:extLst>
          </p:cNvPr>
          <p:cNvSpPr>
            <a:spLocks noGrp="1"/>
          </p:cNvSpPr>
          <p:nvPr>
            <p:ph type="dt" sz="half" idx="10"/>
          </p:nvPr>
        </p:nvSpPr>
        <p:spPr>
          <a:xfrm>
            <a:off x="838200" y="6356350"/>
            <a:ext cx="2743200" cy="365125"/>
          </a:xfrm>
          <a:prstGeom prst="rect">
            <a:avLst/>
          </a:prstGeom>
        </p:spPr>
        <p:txBody>
          <a:bodyPr/>
          <a:lstStyle/>
          <a:p>
            <a:fld id="{25858BE7-43DF-804E-9DB7-278935A1EBA7}" type="datetimeFigureOut">
              <a:rPr lang="en-US" smtClean="0"/>
              <a:t>9/22/2025</a:t>
            </a:fld>
            <a:endParaRPr lang="en-US" dirty="0"/>
          </a:p>
        </p:txBody>
      </p:sp>
      <p:sp>
        <p:nvSpPr>
          <p:cNvPr id="8" name="Footer Placeholder 7">
            <a:extLst>
              <a:ext uri="{FF2B5EF4-FFF2-40B4-BE49-F238E27FC236}">
                <a16:creationId xmlns:a16="http://schemas.microsoft.com/office/drawing/2014/main" id="{2E1636DE-8AA2-63B3-2150-B66F6B3E27E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1CA76C19-40A6-0B77-14B0-FF87DDCAE5BD}"/>
              </a:ext>
            </a:extLst>
          </p:cNvPr>
          <p:cNvSpPr>
            <a:spLocks noGrp="1"/>
          </p:cNvSpPr>
          <p:nvPr>
            <p:ph type="sldNum" sz="quarter" idx="12"/>
          </p:nvPr>
        </p:nvSpPr>
        <p:spPr>
          <a:xfrm>
            <a:off x="8610600" y="6356350"/>
            <a:ext cx="2743200" cy="365125"/>
          </a:xfrm>
          <a:prstGeom prst="rect">
            <a:avLst/>
          </a:prstGeom>
        </p:spPr>
        <p:txBody>
          <a:bodyPr/>
          <a:lstStyle/>
          <a:p>
            <a:fld id="{27825ACC-B87D-2645-97CB-A8E87D704E1B}" type="slidenum">
              <a:rPr lang="en-US" smtClean="0"/>
              <a:t>‹#›</a:t>
            </a:fld>
            <a:endParaRPr lang="en-US" dirty="0"/>
          </a:p>
        </p:txBody>
      </p:sp>
    </p:spTree>
    <p:extLst>
      <p:ext uri="{BB962C8B-B14F-4D97-AF65-F5344CB8AC3E}">
        <p14:creationId xmlns:p14="http://schemas.microsoft.com/office/powerpoint/2010/main" val="16195064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F4EB8-18CA-548D-11D8-52FAEEC22F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4CD8107-CFC5-2A0D-65A3-F8F892337AF9}"/>
              </a:ext>
            </a:extLst>
          </p:cNvPr>
          <p:cNvSpPr>
            <a:spLocks noGrp="1"/>
          </p:cNvSpPr>
          <p:nvPr>
            <p:ph type="dt" sz="half" idx="10"/>
          </p:nvPr>
        </p:nvSpPr>
        <p:spPr>
          <a:xfrm>
            <a:off x="838200" y="6356350"/>
            <a:ext cx="2743200" cy="365125"/>
          </a:xfrm>
          <a:prstGeom prst="rect">
            <a:avLst/>
          </a:prstGeom>
        </p:spPr>
        <p:txBody>
          <a:bodyPr/>
          <a:lstStyle/>
          <a:p>
            <a:fld id="{25858BE7-43DF-804E-9DB7-278935A1EBA7}" type="datetimeFigureOut">
              <a:rPr lang="en-US" smtClean="0"/>
              <a:t>9/22/2025</a:t>
            </a:fld>
            <a:endParaRPr lang="en-US" dirty="0"/>
          </a:p>
        </p:txBody>
      </p:sp>
      <p:sp>
        <p:nvSpPr>
          <p:cNvPr id="4" name="Footer Placeholder 3">
            <a:extLst>
              <a:ext uri="{FF2B5EF4-FFF2-40B4-BE49-F238E27FC236}">
                <a16:creationId xmlns:a16="http://schemas.microsoft.com/office/drawing/2014/main" id="{BA9DD412-5D1A-890A-E213-C5AA64A05E0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9D0A2E-80C9-E2D5-DA08-E387815022C5}"/>
              </a:ext>
            </a:extLst>
          </p:cNvPr>
          <p:cNvSpPr>
            <a:spLocks noGrp="1"/>
          </p:cNvSpPr>
          <p:nvPr>
            <p:ph type="sldNum" sz="quarter" idx="12"/>
          </p:nvPr>
        </p:nvSpPr>
        <p:spPr>
          <a:xfrm>
            <a:off x="8610600" y="6356350"/>
            <a:ext cx="2743200" cy="365125"/>
          </a:xfrm>
          <a:prstGeom prst="rect">
            <a:avLst/>
          </a:prstGeom>
        </p:spPr>
        <p:txBody>
          <a:bodyPr/>
          <a:lstStyle/>
          <a:p>
            <a:fld id="{27825ACC-B87D-2645-97CB-A8E87D704E1B}" type="slidenum">
              <a:rPr lang="en-US" smtClean="0"/>
              <a:t>‹#›</a:t>
            </a:fld>
            <a:endParaRPr lang="en-US" dirty="0"/>
          </a:p>
        </p:txBody>
      </p:sp>
    </p:spTree>
    <p:extLst>
      <p:ext uri="{BB962C8B-B14F-4D97-AF65-F5344CB8AC3E}">
        <p14:creationId xmlns:p14="http://schemas.microsoft.com/office/powerpoint/2010/main" val="603267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9538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0468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3DB24-87F0-2563-A0D6-770FA76E35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D20F6A-9016-05CF-BB3C-F8F1D903E36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252EE3-CC00-F6A7-2429-890AFA15AC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A42CB9-3E81-E38D-361C-DACDC88462AC}"/>
              </a:ext>
            </a:extLst>
          </p:cNvPr>
          <p:cNvSpPr>
            <a:spLocks noGrp="1"/>
          </p:cNvSpPr>
          <p:nvPr>
            <p:ph type="dt" sz="half" idx="10"/>
          </p:nvPr>
        </p:nvSpPr>
        <p:spPr>
          <a:xfrm>
            <a:off x="838200" y="6356350"/>
            <a:ext cx="2743200" cy="365125"/>
          </a:xfrm>
          <a:prstGeom prst="rect">
            <a:avLst/>
          </a:prstGeom>
        </p:spPr>
        <p:txBody>
          <a:bodyPr/>
          <a:lstStyle/>
          <a:p>
            <a:fld id="{25858BE7-43DF-804E-9DB7-278935A1EBA7}" type="datetimeFigureOut">
              <a:rPr lang="en-US" smtClean="0"/>
              <a:t>9/22/2025</a:t>
            </a:fld>
            <a:endParaRPr lang="en-US" dirty="0"/>
          </a:p>
        </p:txBody>
      </p:sp>
      <p:sp>
        <p:nvSpPr>
          <p:cNvPr id="6" name="Footer Placeholder 5">
            <a:extLst>
              <a:ext uri="{FF2B5EF4-FFF2-40B4-BE49-F238E27FC236}">
                <a16:creationId xmlns:a16="http://schemas.microsoft.com/office/drawing/2014/main" id="{9FB19184-4964-6763-6F74-959717B8AA9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1C39E30-1112-4F55-C7CF-0B4A46A3673E}"/>
              </a:ext>
            </a:extLst>
          </p:cNvPr>
          <p:cNvSpPr>
            <a:spLocks noGrp="1"/>
          </p:cNvSpPr>
          <p:nvPr>
            <p:ph type="sldNum" sz="quarter" idx="12"/>
          </p:nvPr>
        </p:nvSpPr>
        <p:spPr>
          <a:xfrm>
            <a:off x="8610600" y="6356350"/>
            <a:ext cx="2743200" cy="365125"/>
          </a:xfrm>
          <a:prstGeom prst="rect">
            <a:avLst/>
          </a:prstGeom>
        </p:spPr>
        <p:txBody>
          <a:bodyPr/>
          <a:lstStyle/>
          <a:p>
            <a:fld id="{27825ACC-B87D-2645-97CB-A8E87D704E1B}" type="slidenum">
              <a:rPr lang="en-US" smtClean="0"/>
              <a:t>‹#›</a:t>
            </a:fld>
            <a:endParaRPr lang="en-US" dirty="0"/>
          </a:p>
        </p:txBody>
      </p:sp>
    </p:spTree>
    <p:extLst>
      <p:ext uri="{BB962C8B-B14F-4D97-AF65-F5344CB8AC3E}">
        <p14:creationId xmlns:p14="http://schemas.microsoft.com/office/powerpoint/2010/main" val="19431593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CE075-31A5-927D-EB62-85AADCA07B5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721A29-4067-8763-607C-8BEEB6F4BA7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4B62BFC-872F-2743-477B-D13C0CDA75A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4EC829-FCF7-5E52-5F92-4AB1CB9F2AE1}"/>
              </a:ext>
            </a:extLst>
          </p:cNvPr>
          <p:cNvSpPr>
            <a:spLocks noGrp="1"/>
          </p:cNvSpPr>
          <p:nvPr>
            <p:ph type="dt" sz="half" idx="10"/>
          </p:nvPr>
        </p:nvSpPr>
        <p:spPr>
          <a:xfrm>
            <a:off x="838200" y="6356350"/>
            <a:ext cx="2743200" cy="365125"/>
          </a:xfrm>
          <a:prstGeom prst="rect">
            <a:avLst/>
          </a:prstGeom>
        </p:spPr>
        <p:txBody>
          <a:bodyPr/>
          <a:lstStyle/>
          <a:p>
            <a:fld id="{25858BE7-43DF-804E-9DB7-278935A1EBA7}" type="datetimeFigureOut">
              <a:rPr lang="en-US" smtClean="0"/>
              <a:t>9/22/2025</a:t>
            </a:fld>
            <a:endParaRPr lang="en-US" dirty="0"/>
          </a:p>
        </p:txBody>
      </p:sp>
      <p:sp>
        <p:nvSpPr>
          <p:cNvPr id="6" name="Footer Placeholder 5">
            <a:extLst>
              <a:ext uri="{FF2B5EF4-FFF2-40B4-BE49-F238E27FC236}">
                <a16:creationId xmlns:a16="http://schemas.microsoft.com/office/drawing/2014/main" id="{4DD1B9CC-30AB-796C-2BB1-406E5BCEC1F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6957B5C-8106-5DC8-5D5B-7DB50F3358D5}"/>
              </a:ext>
            </a:extLst>
          </p:cNvPr>
          <p:cNvSpPr>
            <a:spLocks noGrp="1"/>
          </p:cNvSpPr>
          <p:nvPr>
            <p:ph type="sldNum" sz="quarter" idx="12"/>
          </p:nvPr>
        </p:nvSpPr>
        <p:spPr>
          <a:xfrm>
            <a:off x="8610600" y="6356350"/>
            <a:ext cx="2743200" cy="365125"/>
          </a:xfrm>
          <a:prstGeom prst="rect">
            <a:avLst/>
          </a:prstGeom>
        </p:spPr>
        <p:txBody>
          <a:bodyPr/>
          <a:lstStyle/>
          <a:p>
            <a:fld id="{27825ACC-B87D-2645-97CB-A8E87D704E1B}" type="slidenum">
              <a:rPr lang="en-US" smtClean="0"/>
              <a:t>‹#›</a:t>
            </a:fld>
            <a:endParaRPr lang="en-US" dirty="0"/>
          </a:p>
        </p:txBody>
      </p:sp>
    </p:spTree>
    <p:extLst>
      <p:ext uri="{BB962C8B-B14F-4D97-AF65-F5344CB8AC3E}">
        <p14:creationId xmlns:p14="http://schemas.microsoft.com/office/powerpoint/2010/main" val="2066582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4D96E-22DC-49DF-08B0-258E8E0B15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B56BE1-00A7-8216-7CE9-D90560FAC76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D1099A-4EEE-FB5E-A4BE-A34607DD3EA0}"/>
              </a:ext>
            </a:extLst>
          </p:cNvPr>
          <p:cNvSpPr>
            <a:spLocks noGrp="1"/>
          </p:cNvSpPr>
          <p:nvPr>
            <p:ph type="dt" sz="half" idx="10"/>
          </p:nvPr>
        </p:nvSpPr>
        <p:spPr>
          <a:xfrm>
            <a:off x="838200" y="6356350"/>
            <a:ext cx="2743200" cy="365125"/>
          </a:xfrm>
          <a:prstGeom prst="rect">
            <a:avLst/>
          </a:prstGeom>
        </p:spPr>
        <p:txBody>
          <a:bodyPr/>
          <a:lstStyle/>
          <a:p>
            <a:fld id="{25858BE7-43DF-804E-9DB7-278935A1EBA7}" type="datetimeFigureOut">
              <a:rPr lang="en-US" smtClean="0"/>
              <a:t>9/22/2025</a:t>
            </a:fld>
            <a:endParaRPr lang="en-US" dirty="0"/>
          </a:p>
        </p:txBody>
      </p:sp>
      <p:sp>
        <p:nvSpPr>
          <p:cNvPr id="5" name="Footer Placeholder 4">
            <a:extLst>
              <a:ext uri="{FF2B5EF4-FFF2-40B4-BE49-F238E27FC236}">
                <a16:creationId xmlns:a16="http://schemas.microsoft.com/office/drawing/2014/main" id="{61522365-DFE3-551D-D71A-15690A1A54D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5126D3-34B5-9DF6-FC18-B7FD8B2A791D}"/>
              </a:ext>
            </a:extLst>
          </p:cNvPr>
          <p:cNvSpPr>
            <a:spLocks noGrp="1"/>
          </p:cNvSpPr>
          <p:nvPr>
            <p:ph type="sldNum" sz="quarter" idx="12"/>
          </p:nvPr>
        </p:nvSpPr>
        <p:spPr>
          <a:xfrm>
            <a:off x="8610600" y="6356350"/>
            <a:ext cx="2743200" cy="365125"/>
          </a:xfrm>
          <a:prstGeom prst="rect">
            <a:avLst/>
          </a:prstGeom>
        </p:spPr>
        <p:txBody>
          <a:bodyPr/>
          <a:lstStyle/>
          <a:p>
            <a:fld id="{27825ACC-B87D-2645-97CB-A8E87D704E1B}" type="slidenum">
              <a:rPr lang="en-US" smtClean="0"/>
              <a:t>‹#›</a:t>
            </a:fld>
            <a:endParaRPr lang="en-US" dirty="0"/>
          </a:p>
        </p:txBody>
      </p:sp>
    </p:spTree>
    <p:extLst>
      <p:ext uri="{BB962C8B-B14F-4D97-AF65-F5344CB8AC3E}">
        <p14:creationId xmlns:p14="http://schemas.microsoft.com/office/powerpoint/2010/main" val="1443671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B668C5-556B-8D45-D53B-16CD01F85E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5B4061-D3B9-2301-1B88-700551995E7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15DC22-DF02-D0D1-0E21-B3DE3F41A119}"/>
              </a:ext>
            </a:extLst>
          </p:cNvPr>
          <p:cNvSpPr>
            <a:spLocks noGrp="1"/>
          </p:cNvSpPr>
          <p:nvPr>
            <p:ph type="dt" sz="half" idx="10"/>
          </p:nvPr>
        </p:nvSpPr>
        <p:spPr>
          <a:xfrm>
            <a:off x="838200" y="6356350"/>
            <a:ext cx="2743200" cy="365125"/>
          </a:xfrm>
          <a:prstGeom prst="rect">
            <a:avLst/>
          </a:prstGeom>
        </p:spPr>
        <p:txBody>
          <a:bodyPr/>
          <a:lstStyle/>
          <a:p>
            <a:fld id="{25858BE7-43DF-804E-9DB7-278935A1EBA7}" type="datetimeFigureOut">
              <a:rPr lang="en-US" smtClean="0"/>
              <a:t>9/22/2025</a:t>
            </a:fld>
            <a:endParaRPr lang="en-US" dirty="0"/>
          </a:p>
        </p:txBody>
      </p:sp>
      <p:sp>
        <p:nvSpPr>
          <p:cNvPr id="5" name="Footer Placeholder 4">
            <a:extLst>
              <a:ext uri="{FF2B5EF4-FFF2-40B4-BE49-F238E27FC236}">
                <a16:creationId xmlns:a16="http://schemas.microsoft.com/office/drawing/2014/main" id="{427EB1B6-896F-64BD-BF61-56CE0346245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4E58368-5AF8-E867-1D58-FF0DBA528A0C}"/>
              </a:ext>
            </a:extLst>
          </p:cNvPr>
          <p:cNvSpPr>
            <a:spLocks noGrp="1"/>
          </p:cNvSpPr>
          <p:nvPr>
            <p:ph type="sldNum" sz="quarter" idx="12"/>
          </p:nvPr>
        </p:nvSpPr>
        <p:spPr>
          <a:xfrm>
            <a:off x="8610600" y="6356350"/>
            <a:ext cx="2743200" cy="365125"/>
          </a:xfrm>
          <a:prstGeom prst="rect">
            <a:avLst/>
          </a:prstGeom>
        </p:spPr>
        <p:txBody>
          <a:bodyPr/>
          <a:lstStyle/>
          <a:p>
            <a:fld id="{27825ACC-B87D-2645-97CB-A8E87D704E1B}" type="slidenum">
              <a:rPr lang="en-US" smtClean="0"/>
              <a:t>‹#›</a:t>
            </a:fld>
            <a:endParaRPr lang="en-US" dirty="0"/>
          </a:p>
        </p:txBody>
      </p:sp>
    </p:spTree>
    <p:extLst>
      <p:ext uri="{BB962C8B-B14F-4D97-AF65-F5344CB8AC3E}">
        <p14:creationId xmlns:p14="http://schemas.microsoft.com/office/powerpoint/2010/main" val="18281762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740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8047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043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C40F5-54C6-A514-C3BE-EAB84F2AF149}"/>
              </a:ext>
            </a:extLst>
          </p:cNvPr>
          <p:cNvSpPr>
            <a:spLocks noGrp="1"/>
          </p:cNvSpPr>
          <p:nvPr>
            <p:ph type="title"/>
          </p:nvPr>
        </p:nvSpPr>
        <p:spPr>
          <a:xfrm>
            <a:off x="838200" y="365125"/>
            <a:ext cx="10515600"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4C13C93-DD71-1557-7421-D97366C176A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AA984C-106B-B822-D96A-1233CEBFD6F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3C49C3-07FA-FA68-59FF-760B009019EA}"/>
              </a:ext>
            </a:extLst>
          </p:cNvPr>
          <p:cNvSpPr>
            <a:spLocks noGrp="1"/>
          </p:cNvSpPr>
          <p:nvPr>
            <p:ph type="dt" sz="half" idx="10"/>
          </p:nvPr>
        </p:nvSpPr>
        <p:spPr>
          <a:xfrm>
            <a:off x="838200" y="6356350"/>
            <a:ext cx="2743200" cy="365125"/>
          </a:xfrm>
          <a:prstGeom prst="rect">
            <a:avLst/>
          </a:prstGeom>
        </p:spPr>
        <p:txBody>
          <a:bodyPr/>
          <a:lstStyle/>
          <a:p>
            <a:fld id="{25858BE7-43DF-804E-9DB7-278935A1EBA7}" type="datetimeFigureOut">
              <a:rPr lang="en-US" smtClean="0"/>
              <a:t>9/22/2025</a:t>
            </a:fld>
            <a:endParaRPr lang="en-US"/>
          </a:p>
        </p:txBody>
      </p:sp>
      <p:sp>
        <p:nvSpPr>
          <p:cNvPr id="6" name="Footer Placeholder 5">
            <a:extLst>
              <a:ext uri="{FF2B5EF4-FFF2-40B4-BE49-F238E27FC236}">
                <a16:creationId xmlns:a16="http://schemas.microsoft.com/office/drawing/2014/main" id="{CE092572-D6DC-02BA-FBBC-5E55432D0C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6E88AA3-ED8F-2C18-DC91-CF8D1E09BE13}"/>
              </a:ext>
            </a:extLst>
          </p:cNvPr>
          <p:cNvSpPr>
            <a:spLocks noGrp="1"/>
          </p:cNvSpPr>
          <p:nvPr>
            <p:ph type="sldNum" sz="quarter" idx="12"/>
          </p:nvPr>
        </p:nvSpPr>
        <p:spPr>
          <a:xfrm>
            <a:off x="8610600" y="6356350"/>
            <a:ext cx="2743200" cy="365125"/>
          </a:xfrm>
          <a:prstGeom prst="rect">
            <a:avLst/>
          </a:prstGeom>
        </p:spPr>
        <p:txBody>
          <a:bodyPr/>
          <a:lstStyle/>
          <a:p>
            <a:fld id="{27825ACC-B87D-2645-97CB-A8E87D704E1B}" type="slidenum">
              <a:rPr lang="en-US" smtClean="0"/>
              <a:t>‹#›</a:t>
            </a:fld>
            <a:endParaRPr lang="en-US"/>
          </a:p>
        </p:txBody>
      </p:sp>
    </p:spTree>
    <p:extLst>
      <p:ext uri="{BB962C8B-B14F-4D97-AF65-F5344CB8AC3E}">
        <p14:creationId xmlns:p14="http://schemas.microsoft.com/office/powerpoint/2010/main" val="10885132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CE0D4-4ACC-C9BB-29CD-A8A50D6A4CDC}"/>
              </a:ext>
            </a:extLst>
          </p:cNvPr>
          <p:cNvSpPr>
            <a:spLocks noGrp="1"/>
          </p:cNvSpPr>
          <p:nvPr>
            <p:ph type="title"/>
          </p:nvPr>
        </p:nvSpPr>
        <p:spPr>
          <a:xfrm>
            <a:off x="839788" y="365125"/>
            <a:ext cx="10515600" cy="1325563"/>
          </a:xfrm>
          <a:prstGeom prst="rect">
            <a:avLst/>
          </a:prstGeom>
        </p:spPr>
        <p:txBody>
          <a:bodyPr/>
          <a:lstStyle>
            <a:lvl1pPr>
              <a:defRPr>
                <a:latin typeface="+mj-lt"/>
              </a:defRPr>
            </a:lvl1pPr>
          </a:lstStyle>
          <a:p>
            <a:r>
              <a:rPr lang="en-US"/>
              <a:t>Click to edit Master title style</a:t>
            </a:r>
          </a:p>
        </p:txBody>
      </p:sp>
      <p:sp>
        <p:nvSpPr>
          <p:cNvPr id="3" name="Text Placeholder 2">
            <a:extLst>
              <a:ext uri="{FF2B5EF4-FFF2-40B4-BE49-F238E27FC236}">
                <a16:creationId xmlns:a16="http://schemas.microsoft.com/office/drawing/2014/main" id="{26C524A6-01E0-6158-A7F8-F2831EC95DD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D17192-04AA-19E0-35FF-4E59375D3969}"/>
              </a:ext>
            </a:extLst>
          </p:cNvPr>
          <p:cNvSpPr>
            <a:spLocks noGrp="1"/>
          </p:cNvSpPr>
          <p:nvPr>
            <p:ph sz="half" idx="2"/>
          </p:nvPr>
        </p:nvSpPr>
        <p:spPr>
          <a:xfrm>
            <a:off x="839788" y="2505075"/>
            <a:ext cx="5157787" cy="368458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62CEF2-EAF9-0E68-8D11-2649CA3B006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1E3C3B-5B53-5F1A-DDCB-65CD91F1C4A1}"/>
              </a:ext>
            </a:extLst>
          </p:cNvPr>
          <p:cNvSpPr>
            <a:spLocks noGrp="1"/>
          </p:cNvSpPr>
          <p:nvPr>
            <p:ph sz="quarter" idx="4"/>
          </p:nvPr>
        </p:nvSpPr>
        <p:spPr>
          <a:xfrm>
            <a:off x="6172200" y="2505075"/>
            <a:ext cx="5183188" cy="368458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6DFCB0-E4A4-5B2C-A866-50B81E53E9C0}"/>
              </a:ext>
            </a:extLst>
          </p:cNvPr>
          <p:cNvSpPr>
            <a:spLocks noGrp="1"/>
          </p:cNvSpPr>
          <p:nvPr>
            <p:ph type="dt" sz="half" idx="10"/>
          </p:nvPr>
        </p:nvSpPr>
        <p:spPr>
          <a:xfrm>
            <a:off x="838200" y="6356350"/>
            <a:ext cx="2743200" cy="365125"/>
          </a:xfrm>
          <a:prstGeom prst="rect">
            <a:avLst/>
          </a:prstGeom>
        </p:spPr>
        <p:txBody>
          <a:bodyPr/>
          <a:lstStyle>
            <a:lvl1pPr>
              <a:defRPr>
                <a:latin typeface="+mj-lt"/>
              </a:defRPr>
            </a:lvl1pPr>
          </a:lstStyle>
          <a:p>
            <a:fld id="{25858BE7-43DF-804E-9DB7-278935A1EBA7}" type="datetimeFigureOut">
              <a:rPr lang="en-US" smtClean="0"/>
              <a:pPr/>
              <a:t>9/22/2025</a:t>
            </a:fld>
            <a:endParaRPr lang="en-US"/>
          </a:p>
        </p:txBody>
      </p:sp>
      <p:sp>
        <p:nvSpPr>
          <p:cNvPr id="8" name="Footer Placeholder 7">
            <a:extLst>
              <a:ext uri="{FF2B5EF4-FFF2-40B4-BE49-F238E27FC236}">
                <a16:creationId xmlns:a16="http://schemas.microsoft.com/office/drawing/2014/main" id="{2E1636DE-8AA2-63B3-2150-B66F6B3E27ED}"/>
              </a:ext>
            </a:extLst>
          </p:cNvPr>
          <p:cNvSpPr>
            <a:spLocks noGrp="1"/>
          </p:cNvSpPr>
          <p:nvPr>
            <p:ph type="ftr" sz="quarter" idx="11"/>
          </p:nvPr>
        </p:nvSpPr>
        <p:spPr>
          <a:xfrm>
            <a:off x="4038600" y="6356350"/>
            <a:ext cx="4114800" cy="365125"/>
          </a:xfrm>
          <a:prstGeom prst="rect">
            <a:avLst/>
          </a:prstGeom>
        </p:spPr>
        <p:txBody>
          <a:bodyPr/>
          <a:lstStyle>
            <a:lvl1pPr>
              <a:defRPr>
                <a:latin typeface="+mj-lt"/>
              </a:defRPr>
            </a:lvl1pPr>
          </a:lstStyle>
          <a:p>
            <a:endParaRPr lang="en-US"/>
          </a:p>
        </p:txBody>
      </p:sp>
      <p:sp>
        <p:nvSpPr>
          <p:cNvPr id="9" name="Slide Number Placeholder 8">
            <a:extLst>
              <a:ext uri="{FF2B5EF4-FFF2-40B4-BE49-F238E27FC236}">
                <a16:creationId xmlns:a16="http://schemas.microsoft.com/office/drawing/2014/main" id="{1CA76C19-40A6-0B77-14B0-FF87DDCAE5BD}"/>
              </a:ext>
            </a:extLst>
          </p:cNvPr>
          <p:cNvSpPr>
            <a:spLocks noGrp="1"/>
          </p:cNvSpPr>
          <p:nvPr>
            <p:ph type="sldNum" sz="quarter" idx="12"/>
          </p:nvPr>
        </p:nvSpPr>
        <p:spPr>
          <a:xfrm>
            <a:off x="8610600" y="6356350"/>
            <a:ext cx="2743200" cy="365125"/>
          </a:xfrm>
          <a:prstGeom prst="rect">
            <a:avLst/>
          </a:prstGeom>
        </p:spPr>
        <p:txBody>
          <a:bodyPr/>
          <a:lstStyle>
            <a:lvl1pPr>
              <a:defRPr>
                <a:latin typeface="+mj-lt"/>
              </a:defRPr>
            </a:lvl1pPr>
          </a:lstStyle>
          <a:p>
            <a:fld id="{27825ACC-B87D-2645-97CB-A8E87D704E1B}" type="slidenum">
              <a:rPr lang="en-US" smtClean="0"/>
              <a:pPr/>
              <a:t>‹#›</a:t>
            </a:fld>
            <a:endParaRPr lang="en-US"/>
          </a:p>
        </p:txBody>
      </p:sp>
    </p:spTree>
    <p:extLst>
      <p:ext uri="{BB962C8B-B14F-4D97-AF65-F5344CB8AC3E}">
        <p14:creationId xmlns:p14="http://schemas.microsoft.com/office/powerpoint/2010/main" val="9018602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F4EB8-18CA-548D-11D8-52FAEEC22FF2}"/>
              </a:ext>
            </a:extLst>
          </p:cNvPr>
          <p:cNvSpPr>
            <a:spLocks noGrp="1"/>
          </p:cNvSpPr>
          <p:nvPr>
            <p:ph type="title"/>
          </p:nvPr>
        </p:nvSpPr>
        <p:spPr>
          <a:xfrm>
            <a:off x="838200" y="365125"/>
            <a:ext cx="10515600" cy="1325563"/>
          </a:xfrm>
          <a:prstGeom prst="rect">
            <a:avLst/>
          </a:prstGeo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4CD8107-CFC5-2A0D-65A3-F8F892337AF9}"/>
              </a:ext>
            </a:extLst>
          </p:cNvPr>
          <p:cNvSpPr>
            <a:spLocks noGrp="1"/>
          </p:cNvSpPr>
          <p:nvPr>
            <p:ph type="dt" sz="half" idx="10"/>
          </p:nvPr>
        </p:nvSpPr>
        <p:spPr>
          <a:xfrm>
            <a:off x="838200" y="6356350"/>
            <a:ext cx="2743200" cy="365125"/>
          </a:xfrm>
          <a:prstGeom prst="rect">
            <a:avLst/>
          </a:prstGeom>
        </p:spPr>
        <p:txBody>
          <a:bodyPr/>
          <a:lstStyle/>
          <a:p>
            <a:fld id="{25858BE7-43DF-804E-9DB7-278935A1EBA7}" type="datetimeFigureOut">
              <a:rPr lang="en-US" smtClean="0"/>
              <a:t>9/22/2025</a:t>
            </a:fld>
            <a:endParaRPr lang="en-US"/>
          </a:p>
        </p:txBody>
      </p:sp>
      <p:sp>
        <p:nvSpPr>
          <p:cNvPr id="4" name="Footer Placeholder 3">
            <a:extLst>
              <a:ext uri="{FF2B5EF4-FFF2-40B4-BE49-F238E27FC236}">
                <a16:creationId xmlns:a16="http://schemas.microsoft.com/office/drawing/2014/main" id="{BA9DD412-5D1A-890A-E213-C5AA64A05E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89D0A2E-80C9-E2D5-DA08-E387815022C5}"/>
              </a:ext>
            </a:extLst>
          </p:cNvPr>
          <p:cNvSpPr>
            <a:spLocks noGrp="1"/>
          </p:cNvSpPr>
          <p:nvPr>
            <p:ph type="sldNum" sz="quarter" idx="12"/>
          </p:nvPr>
        </p:nvSpPr>
        <p:spPr>
          <a:xfrm>
            <a:off x="8610600" y="6356350"/>
            <a:ext cx="2743200" cy="365125"/>
          </a:xfrm>
          <a:prstGeom prst="rect">
            <a:avLst/>
          </a:prstGeom>
        </p:spPr>
        <p:txBody>
          <a:bodyPr/>
          <a:lstStyle/>
          <a:p>
            <a:fld id="{27825ACC-B87D-2645-97CB-A8E87D704E1B}" type="slidenum">
              <a:rPr lang="en-US" smtClean="0"/>
              <a:t>‹#›</a:t>
            </a:fld>
            <a:endParaRPr lang="en-US"/>
          </a:p>
        </p:txBody>
      </p:sp>
    </p:spTree>
    <p:extLst>
      <p:ext uri="{BB962C8B-B14F-4D97-AF65-F5344CB8AC3E}">
        <p14:creationId xmlns:p14="http://schemas.microsoft.com/office/powerpoint/2010/main" val="3876837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18577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907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3DB24-87F0-2563-A0D6-770FA76E35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8D20F6A-9016-05CF-BB3C-F8F1D903E36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5252EE3-CC00-F6A7-2429-890AFA15AC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A42CB9-3E81-E38D-361C-DACDC88462AC}"/>
              </a:ext>
            </a:extLst>
          </p:cNvPr>
          <p:cNvSpPr>
            <a:spLocks noGrp="1"/>
          </p:cNvSpPr>
          <p:nvPr>
            <p:ph type="dt" sz="half" idx="10"/>
          </p:nvPr>
        </p:nvSpPr>
        <p:spPr>
          <a:xfrm>
            <a:off x="838200" y="6356350"/>
            <a:ext cx="2743200" cy="365125"/>
          </a:xfrm>
          <a:prstGeom prst="rect">
            <a:avLst/>
          </a:prstGeom>
        </p:spPr>
        <p:txBody>
          <a:bodyPr/>
          <a:lstStyle/>
          <a:p>
            <a:fld id="{25858BE7-43DF-804E-9DB7-278935A1EBA7}" type="datetimeFigureOut">
              <a:rPr lang="en-US" smtClean="0"/>
              <a:t>9/22/2025</a:t>
            </a:fld>
            <a:endParaRPr lang="en-US"/>
          </a:p>
        </p:txBody>
      </p:sp>
      <p:sp>
        <p:nvSpPr>
          <p:cNvPr id="6" name="Footer Placeholder 5">
            <a:extLst>
              <a:ext uri="{FF2B5EF4-FFF2-40B4-BE49-F238E27FC236}">
                <a16:creationId xmlns:a16="http://schemas.microsoft.com/office/drawing/2014/main" id="{9FB19184-4964-6763-6F74-959717B8AA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C39E30-1112-4F55-C7CF-0B4A46A3673E}"/>
              </a:ext>
            </a:extLst>
          </p:cNvPr>
          <p:cNvSpPr>
            <a:spLocks noGrp="1"/>
          </p:cNvSpPr>
          <p:nvPr>
            <p:ph type="sldNum" sz="quarter" idx="12"/>
          </p:nvPr>
        </p:nvSpPr>
        <p:spPr>
          <a:xfrm>
            <a:off x="8610600" y="6356350"/>
            <a:ext cx="2743200" cy="365125"/>
          </a:xfrm>
          <a:prstGeom prst="rect">
            <a:avLst/>
          </a:prstGeom>
        </p:spPr>
        <p:txBody>
          <a:bodyPr/>
          <a:lstStyle/>
          <a:p>
            <a:fld id="{27825ACC-B87D-2645-97CB-A8E87D704E1B}" type="slidenum">
              <a:rPr lang="en-US" smtClean="0"/>
              <a:t>‹#›</a:t>
            </a:fld>
            <a:endParaRPr lang="en-US"/>
          </a:p>
        </p:txBody>
      </p:sp>
    </p:spTree>
    <p:extLst>
      <p:ext uri="{BB962C8B-B14F-4D97-AF65-F5344CB8AC3E}">
        <p14:creationId xmlns:p14="http://schemas.microsoft.com/office/powerpoint/2010/main" val="33735716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CE075-31A5-927D-EB62-85AADCA07B5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721A29-4067-8763-607C-8BEEB6F4BA7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4B62BFC-872F-2743-477B-D13C0CDA75A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4EC829-FCF7-5E52-5F92-4AB1CB9F2AE1}"/>
              </a:ext>
            </a:extLst>
          </p:cNvPr>
          <p:cNvSpPr>
            <a:spLocks noGrp="1"/>
          </p:cNvSpPr>
          <p:nvPr>
            <p:ph type="dt" sz="half" idx="10"/>
          </p:nvPr>
        </p:nvSpPr>
        <p:spPr>
          <a:xfrm>
            <a:off x="838200" y="6356350"/>
            <a:ext cx="2743200" cy="365125"/>
          </a:xfrm>
          <a:prstGeom prst="rect">
            <a:avLst/>
          </a:prstGeom>
        </p:spPr>
        <p:txBody>
          <a:bodyPr/>
          <a:lstStyle/>
          <a:p>
            <a:fld id="{25858BE7-43DF-804E-9DB7-278935A1EBA7}" type="datetimeFigureOut">
              <a:rPr lang="en-US" smtClean="0"/>
              <a:t>9/22/2025</a:t>
            </a:fld>
            <a:endParaRPr lang="en-US"/>
          </a:p>
        </p:txBody>
      </p:sp>
      <p:sp>
        <p:nvSpPr>
          <p:cNvPr id="6" name="Footer Placeholder 5">
            <a:extLst>
              <a:ext uri="{FF2B5EF4-FFF2-40B4-BE49-F238E27FC236}">
                <a16:creationId xmlns:a16="http://schemas.microsoft.com/office/drawing/2014/main" id="{4DD1B9CC-30AB-796C-2BB1-406E5BCEC1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6957B5C-8106-5DC8-5D5B-7DB50F3358D5}"/>
              </a:ext>
            </a:extLst>
          </p:cNvPr>
          <p:cNvSpPr>
            <a:spLocks noGrp="1"/>
          </p:cNvSpPr>
          <p:nvPr>
            <p:ph type="sldNum" sz="quarter" idx="12"/>
          </p:nvPr>
        </p:nvSpPr>
        <p:spPr>
          <a:xfrm>
            <a:off x="8610600" y="6356350"/>
            <a:ext cx="2743200" cy="365125"/>
          </a:xfrm>
          <a:prstGeom prst="rect">
            <a:avLst/>
          </a:prstGeom>
        </p:spPr>
        <p:txBody>
          <a:bodyPr/>
          <a:lstStyle/>
          <a:p>
            <a:fld id="{27825ACC-B87D-2645-97CB-A8E87D704E1B}" type="slidenum">
              <a:rPr lang="en-US" smtClean="0"/>
              <a:t>‹#›</a:t>
            </a:fld>
            <a:endParaRPr lang="en-US"/>
          </a:p>
        </p:txBody>
      </p:sp>
    </p:spTree>
    <p:extLst>
      <p:ext uri="{BB962C8B-B14F-4D97-AF65-F5344CB8AC3E}">
        <p14:creationId xmlns:p14="http://schemas.microsoft.com/office/powerpoint/2010/main" val="23073253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4D96E-22DC-49DF-08B0-258E8E0B15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B56BE1-00A7-8216-7CE9-D90560FAC76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D1099A-4EEE-FB5E-A4BE-A34607DD3EA0}"/>
              </a:ext>
            </a:extLst>
          </p:cNvPr>
          <p:cNvSpPr>
            <a:spLocks noGrp="1"/>
          </p:cNvSpPr>
          <p:nvPr>
            <p:ph type="dt" sz="half" idx="10"/>
          </p:nvPr>
        </p:nvSpPr>
        <p:spPr>
          <a:xfrm>
            <a:off x="838200" y="6356350"/>
            <a:ext cx="2743200" cy="365125"/>
          </a:xfrm>
          <a:prstGeom prst="rect">
            <a:avLst/>
          </a:prstGeom>
        </p:spPr>
        <p:txBody>
          <a:bodyPr/>
          <a:lstStyle/>
          <a:p>
            <a:fld id="{25858BE7-43DF-804E-9DB7-278935A1EBA7}" type="datetimeFigureOut">
              <a:rPr lang="en-US" smtClean="0"/>
              <a:t>9/22/2025</a:t>
            </a:fld>
            <a:endParaRPr lang="en-US"/>
          </a:p>
        </p:txBody>
      </p:sp>
      <p:sp>
        <p:nvSpPr>
          <p:cNvPr id="5" name="Footer Placeholder 4">
            <a:extLst>
              <a:ext uri="{FF2B5EF4-FFF2-40B4-BE49-F238E27FC236}">
                <a16:creationId xmlns:a16="http://schemas.microsoft.com/office/drawing/2014/main" id="{61522365-DFE3-551D-D71A-15690A1A54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5126D3-34B5-9DF6-FC18-B7FD8B2A791D}"/>
              </a:ext>
            </a:extLst>
          </p:cNvPr>
          <p:cNvSpPr>
            <a:spLocks noGrp="1"/>
          </p:cNvSpPr>
          <p:nvPr>
            <p:ph type="sldNum" sz="quarter" idx="12"/>
          </p:nvPr>
        </p:nvSpPr>
        <p:spPr>
          <a:xfrm>
            <a:off x="8610600" y="6356350"/>
            <a:ext cx="2743200" cy="365125"/>
          </a:xfrm>
          <a:prstGeom prst="rect">
            <a:avLst/>
          </a:prstGeom>
        </p:spPr>
        <p:txBody>
          <a:bodyPr/>
          <a:lstStyle/>
          <a:p>
            <a:fld id="{27825ACC-B87D-2645-97CB-A8E87D704E1B}" type="slidenum">
              <a:rPr lang="en-US" smtClean="0"/>
              <a:t>‹#›</a:t>
            </a:fld>
            <a:endParaRPr lang="en-US"/>
          </a:p>
        </p:txBody>
      </p:sp>
    </p:spTree>
    <p:extLst>
      <p:ext uri="{BB962C8B-B14F-4D97-AF65-F5344CB8AC3E}">
        <p14:creationId xmlns:p14="http://schemas.microsoft.com/office/powerpoint/2010/main" val="42543202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B668C5-556B-8D45-D53B-16CD01F85E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5B4061-D3B9-2301-1B88-700551995E7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15DC22-DF02-D0D1-0E21-B3DE3F41A119}"/>
              </a:ext>
            </a:extLst>
          </p:cNvPr>
          <p:cNvSpPr>
            <a:spLocks noGrp="1"/>
          </p:cNvSpPr>
          <p:nvPr>
            <p:ph type="dt" sz="half" idx="10"/>
          </p:nvPr>
        </p:nvSpPr>
        <p:spPr>
          <a:xfrm>
            <a:off x="838200" y="6356350"/>
            <a:ext cx="2743200" cy="365125"/>
          </a:xfrm>
          <a:prstGeom prst="rect">
            <a:avLst/>
          </a:prstGeom>
        </p:spPr>
        <p:txBody>
          <a:bodyPr/>
          <a:lstStyle/>
          <a:p>
            <a:fld id="{25858BE7-43DF-804E-9DB7-278935A1EBA7}" type="datetimeFigureOut">
              <a:rPr lang="en-US" smtClean="0"/>
              <a:t>9/22/2025</a:t>
            </a:fld>
            <a:endParaRPr lang="en-US"/>
          </a:p>
        </p:txBody>
      </p:sp>
      <p:sp>
        <p:nvSpPr>
          <p:cNvPr id="5" name="Footer Placeholder 4">
            <a:extLst>
              <a:ext uri="{FF2B5EF4-FFF2-40B4-BE49-F238E27FC236}">
                <a16:creationId xmlns:a16="http://schemas.microsoft.com/office/drawing/2014/main" id="{427EB1B6-896F-64BD-BF61-56CE034624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E58368-5AF8-E867-1D58-FF0DBA528A0C}"/>
              </a:ext>
            </a:extLst>
          </p:cNvPr>
          <p:cNvSpPr>
            <a:spLocks noGrp="1"/>
          </p:cNvSpPr>
          <p:nvPr>
            <p:ph type="sldNum" sz="quarter" idx="12"/>
          </p:nvPr>
        </p:nvSpPr>
        <p:spPr>
          <a:xfrm>
            <a:off x="8610600" y="6356350"/>
            <a:ext cx="2743200" cy="365125"/>
          </a:xfrm>
          <a:prstGeom prst="rect">
            <a:avLst/>
          </a:prstGeom>
        </p:spPr>
        <p:txBody>
          <a:bodyPr/>
          <a:lstStyle/>
          <a:p>
            <a:fld id="{27825ACC-B87D-2645-97CB-A8E87D704E1B}" type="slidenum">
              <a:rPr lang="en-US" smtClean="0"/>
              <a:t>‹#›</a:t>
            </a:fld>
            <a:endParaRPr lang="en-US"/>
          </a:p>
        </p:txBody>
      </p:sp>
    </p:spTree>
    <p:extLst>
      <p:ext uri="{BB962C8B-B14F-4D97-AF65-F5344CB8AC3E}">
        <p14:creationId xmlns:p14="http://schemas.microsoft.com/office/powerpoint/2010/main" val="4110000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24"/>
        <p:cNvGrpSpPr/>
        <p:nvPr/>
      </p:nvGrpSpPr>
      <p:grpSpPr>
        <a:xfrm>
          <a:off x="0" y="0"/>
          <a:ext cx="0" cy="0"/>
          <a:chOff x="0" y="0"/>
          <a:chExt cx="0" cy="0"/>
        </a:xfrm>
      </p:grpSpPr>
      <p:sp>
        <p:nvSpPr>
          <p:cNvPr id="25" name="Google Shape;25;p69"/>
          <p:cNvSpPr/>
          <p:nvPr/>
        </p:nvSpPr>
        <p:spPr>
          <a:xfrm>
            <a:off x="581191" y="3247052"/>
            <a:ext cx="11262866" cy="2238443"/>
          </a:xfrm>
          <a:prstGeom prst="rect">
            <a:avLst/>
          </a:prstGeom>
          <a:solidFill>
            <a:srgbClr val="B4351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 name="Google Shape;26;p69"/>
          <p:cNvSpPr txBox="1">
            <a:spLocks noGrp="1"/>
          </p:cNvSpPr>
          <p:nvPr>
            <p:ph type="ctrTitle"/>
          </p:nvPr>
        </p:nvSpPr>
        <p:spPr>
          <a:xfrm>
            <a:off x="581191" y="1020431"/>
            <a:ext cx="10993549" cy="1475013"/>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3600"/>
              <a:buFont typeface="Arial"/>
              <a:buNone/>
              <a:defRPr sz="36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7" name="Google Shape;27;p69"/>
          <p:cNvSpPr txBox="1">
            <a:spLocks noGrp="1"/>
          </p:cNvSpPr>
          <p:nvPr>
            <p:ph type="subTitle" idx="1"/>
          </p:nvPr>
        </p:nvSpPr>
        <p:spPr>
          <a:xfrm>
            <a:off x="581194" y="2495445"/>
            <a:ext cx="10993546" cy="590321"/>
          </a:xfrm>
          <a:prstGeom prst="rect">
            <a:avLst/>
          </a:prstGeom>
          <a:noFill/>
          <a:ln>
            <a:noFill/>
          </a:ln>
        </p:spPr>
        <p:txBody>
          <a:bodyPr spcFirstLastPara="1" wrap="square" lIns="91425" tIns="45700" rIns="91425" bIns="45700" anchor="t" anchorCtr="0">
            <a:normAutofit/>
          </a:bodyPr>
          <a:lstStyle>
            <a:lvl1pPr lvl="0" algn="l">
              <a:lnSpc>
                <a:spcPct val="100000"/>
              </a:lnSpc>
              <a:spcBef>
                <a:spcPts val="320"/>
              </a:spcBef>
              <a:spcAft>
                <a:spcPts val="0"/>
              </a:spcAft>
              <a:buSzPts val="1472"/>
              <a:buNone/>
              <a:defRPr sz="1600" cap="none">
                <a:solidFill>
                  <a:schemeClr val="accent2"/>
                </a:solidFill>
              </a:defRPr>
            </a:lvl1pPr>
            <a:lvl2pPr lvl="1" algn="ctr">
              <a:lnSpc>
                <a:spcPct val="100000"/>
              </a:lnSpc>
              <a:spcBef>
                <a:spcPts val="600"/>
              </a:spcBef>
              <a:spcAft>
                <a:spcPts val="0"/>
              </a:spcAft>
              <a:buSzPts val="1472"/>
              <a:buNone/>
              <a:defRPr>
                <a:solidFill>
                  <a:srgbClr val="888888"/>
                </a:solidFill>
              </a:defRPr>
            </a:lvl2pPr>
            <a:lvl3pPr lvl="2" algn="ctr">
              <a:lnSpc>
                <a:spcPct val="100000"/>
              </a:lnSpc>
              <a:spcBef>
                <a:spcPts val="600"/>
              </a:spcBef>
              <a:spcAft>
                <a:spcPts val="0"/>
              </a:spcAft>
              <a:buSzPts val="1288"/>
              <a:buNone/>
              <a:defRPr>
                <a:solidFill>
                  <a:srgbClr val="888888"/>
                </a:solidFill>
              </a:defRPr>
            </a:lvl3pPr>
            <a:lvl4pPr lvl="3" algn="ctr">
              <a:lnSpc>
                <a:spcPct val="100000"/>
              </a:lnSpc>
              <a:spcBef>
                <a:spcPts val="600"/>
              </a:spcBef>
              <a:spcAft>
                <a:spcPts val="0"/>
              </a:spcAft>
              <a:buSzPts val="1104"/>
              <a:buNone/>
              <a:defRPr>
                <a:solidFill>
                  <a:srgbClr val="888888"/>
                </a:solidFill>
              </a:defRPr>
            </a:lvl4pPr>
            <a:lvl5pPr lvl="4" algn="ctr">
              <a:lnSpc>
                <a:spcPct val="100000"/>
              </a:lnSpc>
              <a:spcBef>
                <a:spcPts val="600"/>
              </a:spcBef>
              <a:spcAft>
                <a:spcPts val="0"/>
              </a:spcAft>
              <a:buSzPts val="1104"/>
              <a:buNone/>
              <a:defRPr>
                <a:solidFill>
                  <a:srgbClr val="888888"/>
                </a:solidFill>
              </a:defRPr>
            </a:lvl5pPr>
            <a:lvl6pPr lvl="5" algn="ctr">
              <a:lnSpc>
                <a:spcPct val="100000"/>
              </a:lnSpc>
              <a:spcBef>
                <a:spcPts val="600"/>
              </a:spcBef>
              <a:spcAft>
                <a:spcPts val="0"/>
              </a:spcAft>
              <a:buSzPts val="1104"/>
              <a:buNone/>
              <a:defRPr>
                <a:solidFill>
                  <a:srgbClr val="888888"/>
                </a:solidFill>
              </a:defRPr>
            </a:lvl6pPr>
            <a:lvl7pPr lvl="6" algn="ctr">
              <a:lnSpc>
                <a:spcPct val="100000"/>
              </a:lnSpc>
              <a:spcBef>
                <a:spcPts val="600"/>
              </a:spcBef>
              <a:spcAft>
                <a:spcPts val="0"/>
              </a:spcAft>
              <a:buSzPts val="1104"/>
              <a:buNone/>
              <a:defRPr>
                <a:solidFill>
                  <a:srgbClr val="888888"/>
                </a:solidFill>
              </a:defRPr>
            </a:lvl7pPr>
            <a:lvl8pPr lvl="7" algn="ctr">
              <a:lnSpc>
                <a:spcPct val="100000"/>
              </a:lnSpc>
              <a:spcBef>
                <a:spcPts val="600"/>
              </a:spcBef>
              <a:spcAft>
                <a:spcPts val="0"/>
              </a:spcAft>
              <a:buSzPts val="1104"/>
              <a:buNone/>
              <a:defRPr>
                <a:solidFill>
                  <a:srgbClr val="888888"/>
                </a:solidFill>
              </a:defRPr>
            </a:lvl8pPr>
            <a:lvl9pPr lvl="8" algn="ctr">
              <a:lnSpc>
                <a:spcPct val="100000"/>
              </a:lnSpc>
              <a:spcBef>
                <a:spcPts val="600"/>
              </a:spcBef>
              <a:spcAft>
                <a:spcPts val="600"/>
              </a:spcAft>
              <a:buSzPts val="1104"/>
              <a:buNone/>
              <a:defRPr>
                <a:solidFill>
                  <a:srgbClr val="888888"/>
                </a:solidFill>
              </a:defRPr>
            </a:lvl9pPr>
          </a:lstStyle>
          <a:p>
            <a:endParaRPr/>
          </a:p>
        </p:txBody>
      </p:sp>
      <p:sp>
        <p:nvSpPr>
          <p:cNvPr id="28" name="Google Shape;28;p69"/>
          <p:cNvSpPr txBox="1">
            <a:spLocks noGrp="1"/>
          </p:cNvSpPr>
          <p:nvPr>
            <p:ph type="dt" idx="10"/>
          </p:nvPr>
        </p:nvSpPr>
        <p:spPr>
          <a:xfrm>
            <a:off x="7605951" y="5956137"/>
            <a:ext cx="28448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EE775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9" name="Google Shape;29;p69"/>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EE775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69"/>
          <p:cNvSpPr txBox="1">
            <a:spLocks noGrp="1"/>
          </p:cNvSpPr>
          <p:nvPr>
            <p:ph type="sldNum" idx="12"/>
          </p:nvPr>
        </p:nvSpPr>
        <p:spPr>
          <a:xfrm>
            <a:off x="10558300" y="5956137"/>
            <a:ext cx="101644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505787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C40F5-54C6-A514-C3BE-EAB84F2AF1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4C13C93-DD71-1557-7421-D97366C176A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AA984C-106B-B822-D96A-1233CEBFD6F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3C49C3-07FA-FA68-59FF-760B009019EA}"/>
              </a:ext>
            </a:extLst>
          </p:cNvPr>
          <p:cNvSpPr>
            <a:spLocks noGrp="1"/>
          </p:cNvSpPr>
          <p:nvPr>
            <p:ph type="dt" sz="half" idx="10"/>
          </p:nvPr>
        </p:nvSpPr>
        <p:spPr>
          <a:xfrm>
            <a:off x="838200" y="6356350"/>
            <a:ext cx="2743200" cy="365125"/>
          </a:xfrm>
          <a:prstGeom prst="rect">
            <a:avLst/>
          </a:prstGeom>
        </p:spPr>
        <p:txBody>
          <a:bodyPr/>
          <a:lstStyle/>
          <a:p>
            <a:fld id="{25858BE7-43DF-804E-9DB7-278935A1EBA7}" type="datetimeFigureOut">
              <a:rPr lang="en-US" smtClean="0"/>
              <a:t>9/22/2025</a:t>
            </a:fld>
            <a:endParaRPr lang="en-US" dirty="0"/>
          </a:p>
        </p:txBody>
      </p:sp>
      <p:sp>
        <p:nvSpPr>
          <p:cNvPr id="6" name="Footer Placeholder 5">
            <a:extLst>
              <a:ext uri="{FF2B5EF4-FFF2-40B4-BE49-F238E27FC236}">
                <a16:creationId xmlns:a16="http://schemas.microsoft.com/office/drawing/2014/main" id="{CE092572-D6DC-02BA-FBBC-5E55432D0C7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56E88AA3-ED8F-2C18-DC91-CF8D1E09BE13}"/>
              </a:ext>
            </a:extLst>
          </p:cNvPr>
          <p:cNvSpPr>
            <a:spLocks noGrp="1"/>
          </p:cNvSpPr>
          <p:nvPr>
            <p:ph type="sldNum" sz="quarter" idx="12"/>
          </p:nvPr>
        </p:nvSpPr>
        <p:spPr>
          <a:xfrm>
            <a:off x="8610600" y="6356350"/>
            <a:ext cx="2743200" cy="365125"/>
          </a:xfrm>
          <a:prstGeom prst="rect">
            <a:avLst/>
          </a:prstGeom>
        </p:spPr>
        <p:txBody>
          <a:bodyPr/>
          <a:lstStyle/>
          <a:p>
            <a:fld id="{27825ACC-B87D-2645-97CB-A8E87D704E1B}" type="slidenum">
              <a:rPr lang="en-US" smtClean="0"/>
              <a:t>‹#›</a:t>
            </a:fld>
            <a:endParaRPr lang="en-US" dirty="0"/>
          </a:p>
        </p:txBody>
      </p:sp>
    </p:spTree>
    <p:extLst>
      <p:ext uri="{BB962C8B-B14F-4D97-AF65-F5344CB8AC3E}">
        <p14:creationId xmlns:p14="http://schemas.microsoft.com/office/powerpoint/2010/main" val="162603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CE0D4-4ACC-C9BB-29CD-A8A50D6A4CD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C524A6-01E0-6158-A7F8-F2831EC95DD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D17192-04AA-19E0-35FF-4E59375D39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62CEF2-EAF9-0E68-8D11-2649CA3B006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1E3C3B-5B53-5F1A-DDCB-65CD91F1C4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6DFCB0-E4A4-5B2C-A866-50B81E53E9C0}"/>
              </a:ext>
            </a:extLst>
          </p:cNvPr>
          <p:cNvSpPr>
            <a:spLocks noGrp="1"/>
          </p:cNvSpPr>
          <p:nvPr>
            <p:ph type="dt" sz="half" idx="10"/>
          </p:nvPr>
        </p:nvSpPr>
        <p:spPr>
          <a:xfrm>
            <a:off x="838200" y="6356350"/>
            <a:ext cx="2743200" cy="365125"/>
          </a:xfrm>
          <a:prstGeom prst="rect">
            <a:avLst/>
          </a:prstGeom>
        </p:spPr>
        <p:txBody>
          <a:bodyPr/>
          <a:lstStyle/>
          <a:p>
            <a:fld id="{25858BE7-43DF-804E-9DB7-278935A1EBA7}" type="datetimeFigureOut">
              <a:rPr lang="en-US" smtClean="0"/>
              <a:t>9/22/2025</a:t>
            </a:fld>
            <a:endParaRPr lang="en-US" dirty="0"/>
          </a:p>
        </p:txBody>
      </p:sp>
      <p:sp>
        <p:nvSpPr>
          <p:cNvPr id="8" name="Footer Placeholder 7">
            <a:extLst>
              <a:ext uri="{FF2B5EF4-FFF2-40B4-BE49-F238E27FC236}">
                <a16:creationId xmlns:a16="http://schemas.microsoft.com/office/drawing/2014/main" id="{2E1636DE-8AA2-63B3-2150-B66F6B3E27E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1CA76C19-40A6-0B77-14B0-FF87DDCAE5BD}"/>
              </a:ext>
            </a:extLst>
          </p:cNvPr>
          <p:cNvSpPr>
            <a:spLocks noGrp="1"/>
          </p:cNvSpPr>
          <p:nvPr>
            <p:ph type="sldNum" sz="quarter" idx="12"/>
          </p:nvPr>
        </p:nvSpPr>
        <p:spPr>
          <a:xfrm>
            <a:off x="8610600" y="6356350"/>
            <a:ext cx="2743200" cy="365125"/>
          </a:xfrm>
          <a:prstGeom prst="rect">
            <a:avLst/>
          </a:prstGeom>
        </p:spPr>
        <p:txBody>
          <a:bodyPr/>
          <a:lstStyle/>
          <a:p>
            <a:fld id="{27825ACC-B87D-2645-97CB-A8E87D704E1B}" type="slidenum">
              <a:rPr lang="en-US" smtClean="0"/>
              <a:t>‹#›</a:t>
            </a:fld>
            <a:endParaRPr lang="en-US" dirty="0"/>
          </a:p>
        </p:txBody>
      </p:sp>
    </p:spTree>
    <p:extLst>
      <p:ext uri="{BB962C8B-B14F-4D97-AF65-F5344CB8AC3E}">
        <p14:creationId xmlns:p14="http://schemas.microsoft.com/office/powerpoint/2010/main" val="2130926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F4EB8-18CA-548D-11D8-52FAEEC22FF2}"/>
              </a:ext>
            </a:extLst>
          </p:cNvPr>
          <p:cNvSpPr>
            <a:spLocks noGrp="1"/>
          </p:cNvSpPr>
          <p:nvPr>
            <p:ph type="title"/>
          </p:nvPr>
        </p:nvSpPr>
        <p:spPr>
          <a:xfrm>
            <a:off x="838200" y="365125"/>
            <a:ext cx="10515600" cy="1325563"/>
          </a:xfrm>
          <a:prstGeom prst="rect">
            <a:avLst/>
          </a:prstGeo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4CD8107-CFC5-2A0D-65A3-F8F892337AF9}"/>
              </a:ext>
            </a:extLst>
          </p:cNvPr>
          <p:cNvSpPr>
            <a:spLocks noGrp="1"/>
          </p:cNvSpPr>
          <p:nvPr>
            <p:ph type="dt" sz="half" idx="10"/>
          </p:nvPr>
        </p:nvSpPr>
        <p:spPr>
          <a:xfrm>
            <a:off x="838200" y="6356350"/>
            <a:ext cx="2743200" cy="365125"/>
          </a:xfrm>
          <a:prstGeom prst="rect">
            <a:avLst/>
          </a:prstGeom>
        </p:spPr>
        <p:txBody>
          <a:bodyPr/>
          <a:lstStyle/>
          <a:p>
            <a:fld id="{25858BE7-43DF-804E-9DB7-278935A1EBA7}" type="datetimeFigureOut">
              <a:rPr lang="en-US" smtClean="0"/>
              <a:t>9/22/2025</a:t>
            </a:fld>
            <a:endParaRPr lang="en-US" dirty="0"/>
          </a:p>
        </p:txBody>
      </p:sp>
      <p:sp>
        <p:nvSpPr>
          <p:cNvPr id="4" name="Footer Placeholder 3">
            <a:extLst>
              <a:ext uri="{FF2B5EF4-FFF2-40B4-BE49-F238E27FC236}">
                <a16:creationId xmlns:a16="http://schemas.microsoft.com/office/drawing/2014/main" id="{BA9DD412-5D1A-890A-E213-C5AA64A05E0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9D0A2E-80C9-E2D5-DA08-E387815022C5}"/>
              </a:ext>
            </a:extLst>
          </p:cNvPr>
          <p:cNvSpPr>
            <a:spLocks noGrp="1"/>
          </p:cNvSpPr>
          <p:nvPr>
            <p:ph type="sldNum" sz="quarter" idx="12"/>
          </p:nvPr>
        </p:nvSpPr>
        <p:spPr>
          <a:xfrm>
            <a:off x="8610600" y="6356350"/>
            <a:ext cx="2743200" cy="365125"/>
          </a:xfrm>
          <a:prstGeom prst="rect">
            <a:avLst/>
          </a:prstGeom>
        </p:spPr>
        <p:txBody>
          <a:bodyPr/>
          <a:lstStyle/>
          <a:p>
            <a:fld id="{27825ACC-B87D-2645-97CB-A8E87D704E1B}" type="slidenum">
              <a:rPr lang="en-US" smtClean="0"/>
              <a:t>‹#›</a:t>
            </a:fld>
            <a:endParaRPr lang="en-US" dirty="0"/>
          </a:p>
        </p:txBody>
      </p:sp>
    </p:spTree>
    <p:extLst>
      <p:ext uri="{BB962C8B-B14F-4D97-AF65-F5344CB8AC3E}">
        <p14:creationId xmlns:p14="http://schemas.microsoft.com/office/powerpoint/2010/main" val="1926245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767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3DB24-87F0-2563-A0D6-770FA76E35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8D20F6A-9016-05CF-BB3C-F8F1D903E36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5252EE3-CC00-F6A7-2429-890AFA15AC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A42CB9-3E81-E38D-361C-DACDC88462AC}"/>
              </a:ext>
            </a:extLst>
          </p:cNvPr>
          <p:cNvSpPr>
            <a:spLocks noGrp="1"/>
          </p:cNvSpPr>
          <p:nvPr>
            <p:ph type="dt" sz="half" idx="10"/>
          </p:nvPr>
        </p:nvSpPr>
        <p:spPr>
          <a:xfrm>
            <a:off x="838200" y="6356350"/>
            <a:ext cx="2743200" cy="365125"/>
          </a:xfrm>
          <a:prstGeom prst="rect">
            <a:avLst/>
          </a:prstGeom>
        </p:spPr>
        <p:txBody>
          <a:bodyPr/>
          <a:lstStyle/>
          <a:p>
            <a:fld id="{25858BE7-43DF-804E-9DB7-278935A1EBA7}" type="datetimeFigureOut">
              <a:rPr lang="en-US" smtClean="0"/>
              <a:t>9/22/2025</a:t>
            </a:fld>
            <a:endParaRPr lang="en-US" dirty="0"/>
          </a:p>
        </p:txBody>
      </p:sp>
      <p:sp>
        <p:nvSpPr>
          <p:cNvPr id="6" name="Footer Placeholder 5">
            <a:extLst>
              <a:ext uri="{FF2B5EF4-FFF2-40B4-BE49-F238E27FC236}">
                <a16:creationId xmlns:a16="http://schemas.microsoft.com/office/drawing/2014/main" id="{9FB19184-4964-6763-6F74-959717B8AA9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1C39E30-1112-4F55-C7CF-0B4A46A3673E}"/>
              </a:ext>
            </a:extLst>
          </p:cNvPr>
          <p:cNvSpPr>
            <a:spLocks noGrp="1"/>
          </p:cNvSpPr>
          <p:nvPr>
            <p:ph type="sldNum" sz="quarter" idx="12"/>
          </p:nvPr>
        </p:nvSpPr>
        <p:spPr>
          <a:xfrm>
            <a:off x="8610600" y="6356350"/>
            <a:ext cx="2743200" cy="365125"/>
          </a:xfrm>
          <a:prstGeom prst="rect">
            <a:avLst/>
          </a:prstGeom>
        </p:spPr>
        <p:txBody>
          <a:bodyPr/>
          <a:lstStyle/>
          <a:p>
            <a:fld id="{27825ACC-B87D-2645-97CB-A8E87D704E1B}" type="slidenum">
              <a:rPr lang="en-US" smtClean="0"/>
              <a:t>‹#›</a:t>
            </a:fld>
            <a:endParaRPr lang="en-US" dirty="0"/>
          </a:p>
        </p:txBody>
      </p:sp>
    </p:spTree>
    <p:extLst>
      <p:ext uri="{BB962C8B-B14F-4D97-AF65-F5344CB8AC3E}">
        <p14:creationId xmlns:p14="http://schemas.microsoft.com/office/powerpoint/2010/main" val="1172001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CE075-31A5-927D-EB62-85AADCA07B5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721A29-4067-8763-607C-8BEEB6F4BA7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4B62BFC-872F-2743-477B-D13C0CDA75A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4EC829-FCF7-5E52-5F92-4AB1CB9F2AE1}"/>
              </a:ext>
            </a:extLst>
          </p:cNvPr>
          <p:cNvSpPr>
            <a:spLocks noGrp="1"/>
          </p:cNvSpPr>
          <p:nvPr>
            <p:ph type="dt" sz="half" idx="10"/>
          </p:nvPr>
        </p:nvSpPr>
        <p:spPr>
          <a:xfrm>
            <a:off x="838200" y="6356350"/>
            <a:ext cx="2743200" cy="365125"/>
          </a:xfrm>
          <a:prstGeom prst="rect">
            <a:avLst/>
          </a:prstGeom>
        </p:spPr>
        <p:txBody>
          <a:bodyPr/>
          <a:lstStyle/>
          <a:p>
            <a:fld id="{25858BE7-43DF-804E-9DB7-278935A1EBA7}" type="datetimeFigureOut">
              <a:rPr lang="en-US" smtClean="0"/>
              <a:t>9/22/2025</a:t>
            </a:fld>
            <a:endParaRPr lang="en-US" dirty="0"/>
          </a:p>
        </p:txBody>
      </p:sp>
      <p:sp>
        <p:nvSpPr>
          <p:cNvPr id="6" name="Footer Placeholder 5">
            <a:extLst>
              <a:ext uri="{FF2B5EF4-FFF2-40B4-BE49-F238E27FC236}">
                <a16:creationId xmlns:a16="http://schemas.microsoft.com/office/drawing/2014/main" id="{4DD1B9CC-30AB-796C-2BB1-406E5BCEC1F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6957B5C-8106-5DC8-5D5B-7DB50F3358D5}"/>
              </a:ext>
            </a:extLst>
          </p:cNvPr>
          <p:cNvSpPr>
            <a:spLocks noGrp="1"/>
          </p:cNvSpPr>
          <p:nvPr>
            <p:ph type="sldNum" sz="quarter" idx="12"/>
          </p:nvPr>
        </p:nvSpPr>
        <p:spPr>
          <a:xfrm>
            <a:off x="8610600" y="6356350"/>
            <a:ext cx="2743200" cy="365125"/>
          </a:xfrm>
          <a:prstGeom prst="rect">
            <a:avLst/>
          </a:prstGeom>
        </p:spPr>
        <p:txBody>
          <a:bodyPr/>
          <a:lstStyle/>
          <a:p>
            <a:fld id="{27825ACC-B87D-2645-97CB-A8E87D704E1B}" type="slidenum">
              <a:rPr lang="en-US" smtClean="0"/>
              <a:t>‹#›</a:t>
            </a:fld>
            <a:endParaRPr lang="en-US" dirty="0"/>
          </a:p>
        </p:txBody>
      </p:sp>
    </p:spTree>
    <p:extLst>
      <p:ext uri="{BB962C8B-B14F-4D97-AF65-F5344CB8AC3E}">
        <p14:creationId xmlns:p14="http://schemas.microsoft.com/office/powerpoint/2010/main" val="2523379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991075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1681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5402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hyperlink" Target="https://ksutab.org/resources?cat=sample" TargetMode="External"/><Relationship Id="rId2" Type="http://schemas.openxmlformats.org/officeDocument/2006/relationships/hyperlink" Target="https://www.epa.gov/brownfields/marc-grant-application-resources" TargetMode="External"/><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hyperlink" Target="http://www.ksutab.org/"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www.grants.gov/"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www.cclr.org/" TargetMode="External"/><Relationship Id="rId13"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hyperlink" Target="https://wvbrownfields.org/" TargetMode="External"/><Relationship Id="rId12"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hyperlink" Target="http://www.njit.edu/tab/index.php" TargetMode="External"/><Relationship Id="rId11" Type="http://schemas.openxmlformats.org/officeDocument/2006/relationships/image" Target="../media/image7.png"/><Relationship Id="rId5" Type="http://schemas.openxmlformats.org/officeDocument/2006/relationships/hyperlink" Target="https://www.ksutab.org/contact/bystate" TargetMode="External"/><Relationship Id="rId15" Type="http://schemas.openxmlformats.org/officeDocument/2006/relationships/image" Target="../media/image11.png"/><Relationship Id="rId10" Type="http://schemas.openxmlformats.org/officeDocument/2006/relationships/image" Target="../media/image6.jpeg"/><Relationship Id="rId4" Type="http://schemas.openxmlformats.org/officeDocument/2006/relationships/hyperlink" Target="https://cbi.engr.uconn.edu/" TargetMode="External"/><Relationship Id="rId9" Type="http://schemas.openxmlformats.org/officeDocument/2006/relationships/image" Target="../media/image5.png"/><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ksutab.org/?ResponseView=TABResourceDownloadView&amp;id=4935"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hyperlink" Target="https://kstate.qualtrics.com/jfe/form/SV_29u6CcVC0jo4nlk" TargetMode="External"/><Relationship Id="rId2" Type="http://schemas.openxmlformats.org/officeDocument/2006/relationships/image" Target="../media/image12.jpg"/><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5.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2" Type="http://schemas.openxmlformats.org/officeDocument/2006/relationships/hyperlink" Target="https://dlg.colorado.gov/grant-writing-assistance-program" TargetMode="Externa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hyperlink" Target="mailto:mark.rudolph@state.co.us" TargetMode="External"/><Relationship Id="rId2" Type="http://schemas.openxmlformats.org/officeDocument/2006/relationships/hyperlink" Target="mailto:kathleen.knox@state.co.us" TargetMode="External"/><Relationship Id="rId1" Type="http://schemas.openxmlformats.org/officeDocument/2006/relationships/slideLayout" Target="../slideLayouts/slideLayout25.xml"/><Relationship Id="rId6" Type="http://schemas.openxmlformats.org/officeDocument/2006/relationships/hyperlink" Target="mailto:rterbush@chfainfo.com" TargetMode="External"/><Relationship Id="rId5" Type="http://schemas.openxmlformats.org/officeDocument/2006/relationships/hyperlink" Target="mailto:fonda.apostolopoulos@state.co.us" TargetMode="External"/><Relationship Id="rId4" Type="http://schemas.openxmlformats.org/officeDocument/2006/relationships/hyperlink" Target="mailto:kyle.sandor@state.co.us"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hyperlink" Target="https://ksu.zoom.us/j/91736710514" TargetMode="External"/><Relationship Id="rId2" Type="http://schemas.openxmlformats.org/officeDocument/2006/relationships/hyperlink" Target="https://www.ksutab.org/event/knock-it-out-parc-epa-brownfield-grant-application-workshop" TargetMode="External"/><Relationship Id="rId1" Type="http://schemas.openxmlformats.org/officeDocument/2006/relationships/slideLayout" Target="../slideLayouts/slideLayout25.xml"/><Relationship Id="rId4" Type="http://schemas.openxmlformats.org/officeDocument/2006/relationships/image" Target="../media/image28.jpeg"/></Relationships>
</file>

<file path=ppt/slides/_rels/slide41.xml.rels><?xml version="1.0" encoding="UTF-8" standalone="yes"?>
<Relationships xmlns="http://schemas.openxmlformats.org/package/2006/relationships"><Relationship Id="rId3" Type="http://schemas.openxmlformats.org/officeDocument/2006/relationships/hyperlink" Target="https://kstate.qualtrics.com/jfe/form/SV_29u6CcVC0jo4nlk" TargetMode="External"/><Relationship Id="rId2" Type="http://schemas.openxmlformats.org/officeDocument/2006/relationships/image" Target="../media/image12.jpg"/><Relationship Id="rId1" Type="http://schemas.openxmlformats.org/officeDocument/2006/relationships/slideLayout" Target="../slideLayouts/slideLayout25.xml"/><Relationship Id="rId5" Type="http://schemas.openxmlformats.org/officeDocument/2006/relationships/image" Target="../media/image14.png"/><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application&#10;&#10;Description automatically generated">
            <a:extLst>
              <a:ext uri="{FF2B5EF4-FFF2-40B4-BE49-F238E27FC236}">
                <a16:creationId xmlns:a16="http://schemas.microsoft.com/office/drawing/2014/main" id="{925B31E1-7F5E-5AC6-7AA8-6256AA3A70B8}"/>
              </a:ext>
            </a:extLst>
          </p:cNvPr>
          <p:cNvPicPr>
            <a:picLocks noChangeAspect="1"/>
          </p:cNvPicPr>
          <p:nvPr/>
        </p:nvPicPr>
        <p:blipFill>
          <a:blip r:embed="rId3"/>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2D138259-2EA4-01DF-2347-4122BA5EFC20}"/>
              </a:ext>
            </a:extLst>
          </p:cNvPr>
          <p:cNvSpPr/>
          <p:nvPr/>
        </p:nvSpPr>
        <p:spPr>
          <a:xfrm>
            <a:off x="0" y="2187930"/>
            <a:ext cx="12192000" cy="2579101"/>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DD79EEF-ADFD-9698-1EE6-02A4C04EBCCE}"/>
              </a:ext>
            </a:extLst>
          </p:cNvPr>
          <p:cNvSpPr txBox="1"/>
          <p:nvPr/>
        </p:nvSpPr>
        <p:spPr>
          <a:xfrm>
            <a:off x="710648" y="5174353"/>
            <a:ext cx="9636708" cy="12464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Tuesday, September 23</a:t>
            </a:r>
            <a:r>
              <a:rPr lang="en-US" sz="2500" b="1" baseline="30000" dirty="0">
                <a:solidFill>
                  <a:prstClr val="white"/>
                </a:solidFill>
                <a:latin typeface="Source Sans Pro" panose="020B0503030403020204" pitchFamily="34" charset="0"/>
                <a:ea typeface="Source Sans Pro" panose="020B0503030403020204" pitchFamily="34" charset="0"/>
              </a:rPr>
              <a:t>r</a:t>
            </a:r>
            <a:r>
              <a:rPr kumimoji="0" lang="en-US" sz="2500" b="1" i="0" u="none" strike="noStrike" kern="1200" cap="none" spc="0" normalizeH="0" baseline="3000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d</a:t>
            </a:r>
            <a:r>
              <a:rPr kumimoji="0" lang="en-US" sz="25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 </a:t>
            </a:r>
          </a:p>
          <a:p>
            <a:r>
              <a:rPr lang="en-US" sz="2500" b="1" dirty="0">
                <a:solidFill>
                  <a:prstClr val="white"/>
                </a:solidFill>
                <a:latin typeface="Source Sans Pro" panose="020B0503030403020204" pitchFamily="34" charset="0"/>
                <a:ea typeface="Source Sans Pro" panose="020B0503030403020204" pitchFamily="34" charset="0"/>
              </a:rPr>
              <a:t>Kathleen Knox - CDPHE</a:t>
            </a:r>
            <a:endParaRPr kumimoji="0" lang="en-US" sz="25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Kate Lucas, AICP – KSU TAB</a:t>
            </a:r>
          </a:p>
        </p:txBody>
      </p:sp>
      <p:sp>
        <p:nvSpPr>
          <p:cNvPr id="13" name="Rectangle 12">
            <a:extLst>
              <a:ext uri="{FF2B5EF4-FFF2-40B4-BE49-F238E27FC236}">
                <a16:creationId xmlns:a16="http://schemas.microsoft.com/office/drawing/2014/main" id="{2FD8ACF1-0F69-2F95-CD16-3ACC53944194}"/>
              </a:ext>
            </a:extLst>
          </p:cNvPr>
          <p:cNvSpPr/>
          <p:nvPr/>
        </p:nvSpPr>
        <p:spPr>
          <a:xfrm>
            <a:off x="586271" y="5183225"/>
            <a:ext cx="56138" cy="823267"/>
          </a:xfrm>
          <a:prstGeom prst="rect">
            <a:avLst/>
          </a:prstGeom>
          <a:solidFill>
            <a:srgbClr val="7AB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1DB3A0FF-2342-6537-5625-396F1A6D2645}"/>
              </a:ext>
            </a:extLst>
          </p:cNvPr>
          <p:cNvSpPr txBox="1"/>
          <p:nvPr/>
        </p:nvSpPr>
        <p:spPr>
          <a:xfrm>
            <a:off x="1502520" y="2687199"/>
            <a:ext cx="9186960" cy="1580561"/>
          </a:xfrm>
          <a:prstGeom prst="rect">
            <a:avLst/>
          </a:prstGeom>
          <a:noFill/>
        </p:spPr>
        <p:txBody>
          <a:bodyPr wrap="square" rtlCol="0">
            <a:spAutoFit/>
          </a:bodyPr>
          <a:lstStyle/>
          <a:p>
            <a:pPr marL="0" marR="0" lvl="0" indent="0" algn="ctr" defTabSz="914400" rtl="0" eaLnBrk="1" fontAlgn="auto" latinLnBrk="0" hangingPunct="1">
              <a:lnSpc>
                <a:spcPts val="55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Source Serif Pro" panose="02040603050405020204" pitchFamily="18" charset="0"/>
                <a:ea typeface="Source Serif Pro" panose="02040603050405020204" pitchFamily="18" charset="0"/>
                <a:cs typeface="+mn-cs"/>
              </a:rPr>
              <a:t>Brownfields Grant Funding – FY 26</a:t>
            </a:r>
          </a:p>
        </p:txBody>
      </p:sp>
      <p:sp>
        <p:nvSpPr>
          <p:cNvPr id="18" name="Rectangle 17">
            <a:extLst>
              <a:ext uri="{FF2B5EF4-FFF2-40B4-BE49-F238E27FC236}">
                <a16:creationId xmlns:a16="http://schemas.microsoft.com/office/drawing/2014/main" id="{31485A90-660E-FA30-A170-E3047A772CC5}"/>
              </a:ext>
            </a:extLst>
          </p:cNvPr>
          <p:cNvSpPr/>
          <p:nvPr/>
        </p:nvSpPr>
        <p:spPr>
          <a:xfrm>
            <a:off x="10182216" y="6361149"/>
            <a:ext cx="1870842" cy="490903"/>
          </a:xfrm>
          <a:prstGeom prst="rect">
            <a:avLst/>
          </a:prstGeom>
          <a:solidFill>
            <a:srgbClr val="432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4FF856F-1889-A5BA-B626-16900B0400DC}"/>
              </a:ext>
            </a:extLst>
          </p:cNvPr>
          <p:cNvSpPr txBox="1"/>
          <p:nvPr/>
        </p:nvSpPr>
        <p:spPr>
          <a:xfrm>
            <a:off x="10073526" y="6380946"/>
            <a:ext cx="2106686" cy="4770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rPr>
              <a:t>ksutab.org</a:t>
            </a:r>
            <a:endParaRPr kumimoji="0" lang="en-US" sz="2500" b="1" i="1"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2631385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CF38871-7CEB-43B3-B2C5-7E192672093C}"/>
              </a:ext>
            </a:extLst>
          </p:cNvPr>
          <p:cNvSpPr txBox="1">
            <a:spLocks/>
          </p:cNvSpPr>
          <p:nvPr/>
        </p:nvSpPr>
        <p:spPr>
          <a:xfrm>
            <a:off x="838200" y="549763"/>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54D3A"/>
                </a:solidFill>
                <a:latin typeface="Source Serif Pro" panose="02040603050405020204" pitchFamily="18" charset="0"/>
                <a:ea typeface="Source Serif Pro" panose="02040603050405020204" pitchFamily="18" charset="0"/>
                <a:cs typeface="+mn-cs"/>
              </a:rPr>
              <a:t>Multipurpose Grants</a:t>
            </a:r>
          </a:p>
        </p:txBody>
      </p:sp>
      <p:sp>
        <p:nvSpPr>
          <p:cNvPr id="6" name="Content Placeholder 2">
            <a:extLst>
              <a:ext uri="{FF2B5EF4-FFF2-40B4-BE49-F238E27FC236}">
                <a16:creationId xmlns:a16="http://schemas.microsoft.com/office/drawing/2014/main" id="{4CCE556D-AAF3-41D9-9338-C8AFA70959B5}"/>
              </a:ext>
            </a:extLst>
          </p:cNvPr>
          <p:cNvSpPr txBox="1">
            <a:spLocks/>
          </p:cNvSpPr>
          <p:nvPr/>
        </p:nvSpPr>
        <p:spPr>
          <a:xfrm>
            <a:off x="838200" y="1360907"/>
            <a:ext cx="10663518"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latin typeface="Source Sans Pro" panose="020B0503030403020204" pitchFamily="34" charset="0"/>
                <a:ea typeface="Source Sans Pro" panose="020B0503030403020204" pitchFamily="34" charset="0"/>
              </a:rPr>
              <a:t>Allows both assessment and cleanup activities</a:t>
            </a:r>
          </a:p>
          <a:p>
            <a:r>
              <a:rPr lang="en-US" sz="2200" dirty="0">
                <a:latin typeface="Source Sans Pro" panose="020B0503030403020204" pitchFamily="34" charset="0"/>
                <a:ea typeface="Source Sans Pro" panose="020B0503030403020204" pitchFamily="34" charset="0"/>
              </a:rPr>
              <a:t>Must conduct at least one Phase II ESA, one site cleanup, and an overall plan for revitalization</a:t>
            </a:r>
          </a:p>
          <a:p>
            <a:r>
              <a:rPr lang="en-US" sz="2200" dirty="0">
                <a:latin typeface="Source Sans Pro" panose="020B0503030403020204" pitchFamily="34" charset="0"/>
                <a:ea typeface="Source Sans Pro" panose="020B0503030403020204" pitchFamily="34" charset="0"/>
              </a:rPr>
              <a:t>You must own one or more sites in the target area before applying</a:t>
            </a:r>
          </a:p>
          <a:p>
            <a:pPr lvl="1"/>
            <a:r>
              <a:rPr lang="en-US" sz="2200" dirty="0">
                <a:latin typeface="Source Sans Pro" panose="020B0503030403020204" pitchFamily="34" charset="0"/>
                <a:ea typeface="Source Sans Pro" panose="020B0503030403020204" pitchFamily="34" charset="0"/>
              </a:rPr>
              <a:t>Unlike cleanup grants, you may change which site you clean up with a multipurpose grant</a:t>
            </a:r>
          </a:p>
          <a:p>
            <a:r>
              <a:rPr lang="en-US" sz="2200" dirty="0">
                <a:latin typeface="Source Sans Pro" panose="020B0503030403020204" pitchFamily="34" charset="0"/>
                <a:ea typeface="Source Sans Pro" panose="020B0503030403020204" pitchFamily="34" charset="0"/>
              </a:rPr>
              <a:t>Up to $1 million (IIJA) </a:t>
            </a:r>
          </a:p>
          <a:p>
            <a:r>
              <a:rPr lang="en-US" sz="2200" dirty="0">
                <a:latin typeface="Source Sans Pro" panose="020B0503030403020204" pitchFamily="34" charset="0"/>
                <a:ea typeface="Source Sans Pro" panose="020B0503030403020204" pitchFamily="34" charset="0"/>
              </a:rPr>
              <a:t>Five-year performance period </a:t>
            </a:r>
          </a:p>
          <a:p>
            <a:r>
              <a:rPr lang="en-US" sz="2200" dirty="0">
                <a:latin typeface="Source Sans Pro" panose="020B0503030403020204" pitchFamily="34" charset="0"/>
                <a:ea typeface="Source Sans Pro" panose="020B0503030403020204" pitchFamily="34" charset="0"/>
              </a:rPr>
              <a:t>Eligible activities include inventorying sites, conducting community engagement, conducting environmental assessments, cleanup planning and implementation, and area-wide planning</a:t>
            </a:r>
          </a:p>
          <a:p>
            <a:r>
              <a:rPr lang="en-US" sz="2200" dirty="0">
                <a:latin typeface="Source Sans Pro" panose="020B0503030403020204" pitchFamily="34" charset="0"/>
                <a:ea typeface="Source Sans Pro" panose="020B0503030403020204" pitchFamily="34" charset="0"/>
              </a:rPr>
              <a:t>EPA anticipates awarding 20 Multipurpose Grants in 2026</a:t>
            </a:r>
          </a:p>
          <a:p>
            <a:endParaRPr lang="en-US" sz="22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847028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EB4AB753-0D90-BA47-B48A-039402B96FE7}"/>
              </a:ext>
            </a:extLst>
          </p:cNvPr>
          <p:cNvPicPr>
            <a:picLocks noChangeAspect="1"/>
          </p:cNvPicPr>
          <p:nvPr/>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A4E58952-06F1-06D2-F347-36E7E079F857}"/>
              </a:ext>
            </a:extLst>
          </p:cNvPr>
          <p:cNvSpPr/>
          <p:nvPr/>
        </p:nvSpPr>
        <p:spPr>
          <a:xfrm>
            <a:off x="0" y="1657189"/>
            <a:ext cx="12192000" cy="2917165"/>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E69AB84-0C93-1351-7F70-79228A370656}"/>
              </a:ext>
            </a:extLst>
          </p:cNvPr>
          <p:cNvSpPr txBox="1"/>
          <p:nvPr/>
        </p:nvSpPr>
        <p:spPr>
          <a:xfrm>
            <a:off x="383023" y="2075714"/>
            <a:ext cx="11425953" cy="2366032"/>
          </a:xfrm>
          <a:prstGeom prst="rect">
            <a:avLst/>
          </a:prstGeom>
          <a:noFill/>
        </p:spPr>
        <p:txBody>
          <a:bodyPr wrap="square" rtlCol="0">
            <a:spAutoFit/>
          </a:bodyPr>
          <a:lstStyle/>
          <a:p>
            <a:pPr algn="ctr">
              <a:lnSpc>
                <a:spcPts val="9000"/>
              </a:lnSpc>
            </a:pPr>
            <a:r>
              <a:rPr lang="en-US" sz="6600" b="1" dirty="0">
                <a:latin typeface="Source Serif Pro" panose="02040603050405020204" pitchFamily="18" charset="0"/>
                <a:ea typeface="Source Serif Pro" panose="02040603050405020204" pitchFamily="18" charset="0"/>
              </a:rPr>
              <a:t>Part 2: What to Know </a:t>
            </a:r>
          </a:p>
          <a:p>
            <a:pPr algn="ctr">
              <a:lnSpc>
                <a:spcPts val="9000"/>
              </a:lnSpc>
            </a:pPr>
            <a:r>
              <a:rPr lang="en-US" sz="6600" b="1" dirty="0">
                <a:latin typeface="Source Serif Pro" panose="02040603050405020204" pitchFamily="18" charset="0"/>
                <a:ea typeface="Source Serif Pro" panose="02040603050405020204" pitchFamily="18" charset="0"/>
              </a:rPr>
              <a:t>Before You Begin</a:t>
            </a:r>
          </a:p>
        </p:txBody>
      </p:sp>
    </p:spTree>
    <p:extLst>
      <p:ext uri="{BB962C8B-B14F-4D97-AF65-F5344CB8AC3E}">
        <p14:creationId xmlns:p14="http://schemas.microsoft.com/office/powerpoint/2010/main" val="3369729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568132-6519-2DAA-D8BE-B27D54BD24FC}"/>
              </a:ext>
            </a:extLst>
          </p:cNvPr>
          <p:cNvSpPr/>
          <p:nvPr/>
        </p:nvSpPr>
        <p:spPr>
          <a:xfrm>
            <a:off x="0" y="1765460"/>
            <a:ext cx="12192000" cy="3357869"/>
          </a:xfrm>
          <a:prstGeom prst="rect">
            <a:avLst/>
          </a:prstGeom>
          <a:solidFill>
            <a:srgbClr val="7ABB4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6426F01-AF22-42B5-B4B1-30C17765FB1B}"/>
              </a:ext>
            </a:extLst>
          </p:cNvPr>
          <p:cNvSpPr txBox="1"/>
          <p:nvPr/>
        </p:nvSpPr>
        <p:spPr>
          <a:xfrm>
            <a:off x="4531659" y="210207"/>
            <a:ext cx="7416053"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54D3A"/>
                </a:solidFill>
                <a:effectLst/>
                <a:uLnTx/>
                <a:uFillTx/>
                <a:latin typeface="Source Serif Pro" panose="02040603050405020204" pitchFamily="18" charset="0"/>
                <a:ea typeface="Source Serif Pro" panose="02040603050405020204" pitchFamily="18" charset="0"/>
                <a:cs typeface="+mn-cs"/>
              </a:rPr>
              <a:t>First Things First….Do You Need an EPA Grant? </a:t>
            </a:r>
          </a:p>
        </p:txBody>
      </p:sp>
      <p:sp>
        <p:nvSpPr>
          <p:cNvPr id="6" name="TextBox 5">
            <a:extLst>
              <a:ext uri="{FF2B5EF4-FFF2-40B4-BE49-F238E27FC236}">
                <a16:creationId xmlns:a16="http://schemas.microsoft.com/office/drawing/2014/main" id="{247AB090-5BE3-E10B-9FA4-8AC95BF918B8}"/>
              </a:ext>
            </a:extLst>
          </p:cNvPr>
          <p:cNvSpPr txBox="1"/>
          <p:nvPr/>
        </p:nvSpPr>
        <p:spPr>
          <a:xfrm>
            <a:off x="4937311" y="2286664"/>
            <a:ext cx="6604747" cy="2391424"/>
          </a:xfrm>
          <a:prstGeom prst="rect">
            <a:avLst/>
          </a:prstGeom>
          <a:noFill/>
        </p:spPr>
        <p:txBody>
          <a:bodyPr wrap="square">
            <a:spAutoFit/>
          </a:bodyPr>
          <a:lstStyle/>
          <a:p>
            <a:pPr marL="342900" marR="0" lvl="0" indent="-342900" algn="l" defTabSz="457200" rtl="0" eaLnBrk="1" fontAlgn="auto" latinLnBrk="0" hangingPunct="1">
              <a:lnSpc>
                <a:spcPct val="100000"/>
              </a:lnSpc>
              <a:spcBef>
                <a:spcPct val="20000"/>
              </a:spcBef>
              <a:spcAft>
                <a:spcPts val="600"/>
              </a:spcAft>
              <a:buClr>
                <a:prstClr val="black"/>
              </a:buClr>
              <a:buSzPct val="92000"/>
              <a:buFont typeface="Arial" panose="020B0604020202020204" pitchFamily="34" charset="0"/>
              <a:buChar char="•"/>
              <a:tabLst/>
              <a:defRPr/>
            </a:pPr>
            <a:r>
              <a:rPr kumimoji="0" lang="en-US" sz="2400" b="0" i="0" u="none" strike="noStrike" kern="1200" cap="none" spc="0" normalizeH="0" baseline="0" noProof="0" dirty="0">
                <a:ln>
                  <a:noFill/>
                </a:ln>
                <a:solidFill>
                  <a:srgbClr val="3D3D3D"/>
                </a:solidFill>
                <a:effectLst/>
                <a:uLnTx/>
                <a:uFillTx/>
                <a:latin typeface="Source Sans Pro" panose="020B0503030403020204" pitchFamily="34" charset="0"/>
                <a:ea typeface="Source Sans Pro" panose="020B0503030403020204" pitchFamily="34" charset="0"/>
                <a:cs typeface="+mn-cs"/>
              </a:rPr>
              <a:t>What is the scope of my brownfield problem?</a:t>
            </a:r>
          </a:p>
          <a:p>
            <a:pPr marL="342900" marR="0" lvl="0" indent="-342900" algn="l" defTabSz="457200" rtl="0" eaLnBrk="1" fontAlgn="auto" latinLnBrk="0" hangingPunct="1">
              <a:lnSpc>
                <a:spcPct val="100000"/>
              </a:lnSpc>
              <a:spcBef>
                <a:spcPct val="20000"/>
              </a:spcBef>
              <a:spcAft>
                <a:spcPts val="600"/>
              </a:spcAft>
              <a:buClr>
                <a:prstClr val="black"/>
              </a:buClr>
              <a:buSzPct val="92000"/>
              <a:buFont typeface="Arial" panose="020B0604020202020204" pitchFamily="34" charset="0"/>
              <a:buChar char="•"/>
              <a:tabLst/>
              <a:defRPr/>
            </a:pPr>
            <a:r>
              <a:rPr kumimoji="0" lang="en-US" sz="2400" b="0" i="0" u="none" strike="noStrike" kern="1200" cap="none" spc="0" normalizeH="0" baseline="0" noProof="0" dirty="0">
                <a:ln>
                  <a:noFill/>
                </a:ln>
                <a:solidFill>
                  <a:srgbClr val="3D3D3D"/>
                </a:solidFill>
                <a:effectLst/>
                <a:uLnTx/>
                <a:uFillTx/>
                <a:latin typeface="Source Sans Pro" panose="020B0503030403020204" pitchFamily="34" charset="0"/>
                <a:ea typeface="Source Sans Pro" panose="020B0503030403020204" pitchFamily="34" charset="0"/>
                <a:cs typeface="+mn-cs"/>
              </a:rPr>
              <a:t>Do I have multiple eligible sites or just one?</a:t>
            </a:r>
          </a:p>
          <a:p>
            <a:pPr marL="342900" marR="0" lvl="0" indent="-342900" algn="l" defTabSz="457200" rtl="0" eaLnBrk="1" fontAlgn="auto" latinLnBrk="0" hangingPunct="1">
              <a:lnSpc>
                <a:spcPct val="100000"/>
              </a:lnSpc>
              <a:spcBef>
                <a:spcPct val="20000"/>
              </a:spcBef>
              <a:spcAft>
                <a:spcPts val="600"/>
              </a:spcAft>
              <a:buClr>
                <a:prstClr val="black"/>
              </a:buClr>
              <a:buSzPct val="92000"/>
              <a:buFont typeface="Arial" panose="020B0604020202020204" pitchFamily="34" charset="0"/>
              <a:buChar char="•"/>
              <a:tabLst/>
              <a:defRPr/>
            </a:pPr>
            <a:r>
              <a:rPr kumimoji="0" lang="en-US" sz="2400" b="0" i="0" u="none" strike="noStrike" kern="1200" cap="none" spc="0" normalizeH="0" baseline="0" noProof="0" dirty="0">
                <a:ln>
                  <a:noFill/>
                </a:ln>
                <a:solidFill>
                  <a:srgbClr val="3D3D3D"/>
                </a:solidFill>
                <a:effectLst/>
                <a:uLnTx/>
                <a:uFillTx/>
                <a:latin typeface="Source Sans Pro" panose="020B0503030403020204" pitchFamily="34" charset="0"/>
                <a:ea typeface="Source Sans Pro" panose="020B0503030403020204" pitchFamily="34" charset="0"/>
                <a:cs typeface="+mn-cs"/>
              </a:rPr>
              <a:t>What is/are my target area(s)?</a:t>
            </a:r>
          </a:p>
          <a:p>
            <a:pPr marL="342900" marR="0" lvl="0" indent="-342900" algn="l" defTabSz="457200" rtl="0" eaLnBrk="1" fontAlgn="auto" latinLnBrk="0" hangingPunct="1">
              <a:lnSpc>
                <a:spcPct val="100000"/>
              </a:lnSpc>
              <a:spcBef>
                <a:spcPct val="20000"/>
              </a:spcBef>
              <a:spcAft>
                <a:spcPts val="600"/>
              </a:spcAft>
              <a:buClr>
                <a:prstClr val="black"/>
              </a:buClr>
              <a:buSzPct val="92000"/>
              <a:buFont typeface="Arial" panose="020B0604020202020204" pitchFamily="34" charset="0"/>
              <a:buChar char="•"/>
              <a:tabLst/>
              <a:defRPr/>
            </a:pPr>
            <a:r>
              <a:rPr kumimoji="0" lang="en-US" sz="2400" b="0" i="0" u="none" strike="noStrike" kern="1200" cap="none" spc="0" normalizeH="0" baseline="0" noProof="0" dirty="0">
                <a:ln>
                  <a:noFill/>
                </a:ln>
                <a:solidFill>
                  <a:srgbClr val="3D3D3D"/>
                </a:solidFill>
                <a:effectLst/>
                <a:uLnTx/>
                <a:uFillTx/>
                <a:latin typeface="Source Sans Pro" panose="020B0503030403020204" pitchFamily="34" charset="0"/>
                <a:ea typeface="Source Sans Pro" panose="020B0503030403020204" pitchFamily="34" charset="0"/>
                <a:cs typeface="+mn-cs"/>
              </a:rPr>
              <a:t>What work is needed? Planning? Assessment? Cleanup? Other?</a:t>
            </a:r>
          </a:p>
        </p:txBody>
      </p:sp>
      <p:pic>
        <p:nvPicPr>
          <p:cNvPr id="5" name="Picture 4">
            <a:extLst>
              <a:ext uri="{FF2B5EF4-FFF2-40B4-BE49-F238E27FC236}">
                <a16:creationId xmlns:a16="http://schemas.microsoft.com/office/drawing/2014/main" id="{B861AE59-FFC4-4BC2-8DB2-BA296BCA2BE7}"/>
              </a:ext>
            </a:extLst>
          </p:cNvPr>
          <p:cNvPicPr>
            <a:picLocks noChangeAspect="1"/>
          </p:cNvPicPr>
          <p:nvPr/>
        </p:nvPicPr>
        <p:blipFill>
          <a:blip r:embed="rId2"/>
          <a:stretch>
            <a:fillRect/>
          </a:stretch>
        </p:blipFill>
        <p:spPr>
          <a:xfrm>
            <a:off x="630865" y="210207"/>
            <a:ext cx="3682303" cy="5779509"/>
          </a:xfrm>
          <a:prstGeom prst="rect">
            <a:avLst/>
          </a:prstGeom>
        </p:spPr>
      </p:pic>
    </p:spTree>
    <p:extLst>
      <p:ext uri="{BB962C8B-B14F-4D97-AF65-F5344CB8AC3E}">
        <p14:creationId xmlns:p14="http://schemas.microsoft.com/office/powerpoint/2010/main" val="4180322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568132-6519-2DAA-D8BE-B27D54BD24FC}"/>
              </a:ext>
            </a:extLst>
          </p:cNvPr>
          <p:cNvSpPr/>
          <p:nvPr/>
        </p:nvSpPr>
        <p:spPr>
          <a:xfrm>
            <a:off x="0" y="1765460"/>
            <a:ext cx="12192000" cy="4104181"/>
          </a:xfrm>
          <a:prstGeom prst="rect">
            <a:avLst/>
          </a:prstGeom>
          <a:solidFill>
            <a:srgbClr val="7ABB4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6426F01-AF22-42B5-B4B1-30C17765FB1B}"/>
              </a:ext>
            </a:extLst>
          </p:cNvPr>
          <p:cNvSpPr txBox="1"/>
          <p:nvPr/>
        </p:nvSpPr>
        <p:spPr>
          <a:xfrm>
            <a:off x="457201" y="210207"/>
            <a:ext cx="1149051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54D3A"/>
                </a:solidFill>
                <a:effectLst/>
                <a:uLnTx/>
                <a:uFillTx/>
                <a:latin typeface="Source Serif Pro" panose="02040603050405020204" pitchFamily="18" charset="0"/>
                <a:ea typeface="Source Serif Pro" panose="02040603050405020204" pitchFamily="18" charset="0"/>
                <a:cs typeface="+mn-cs"/>
              </a:rPr>
              <a:t>First Things First….Do You Need an EPA Grant? </a:t>
            </a:r>
          </a:p>
        </p:txBody>
      </p:sp>
      <p:sp>
        <p:nvSpPr>
          <p:cNvPr id="6" name="TextBox 5">
            <a:extLst>
              <a:ext uri="{FF2B5EF4-FFF2-40B4-BE49-F238E27FC236}">
                <a16:creationId xmlns:a16="http://schemas.microsoft.com/office/drawing/2014/main" id="{247AB090-5BE3-E10B-9FA4-8AC95BF918B8}"/>
              </a:ext>
            </a:extLst>
          </p:cNvPr>
          <p:cNvSpPr txBox="1"/>
          <p:nvPr/>
        </p:nvSpPr>
        <p:spPr>
          <a:xfrm>
            <a:off x="544607" y="1978585"/>
            <a:ext cx="11315700" cy="3262432"/>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600"/>
              </a:spcAft>
              <a:buClr>
                <a:prstClr val="black"/>
              </a:buClr>
              <a:buSzPct val="92000"/>
              <a:buFont typeface="Arial" panose="020B0604020202020204" pitchFamily="34" charset="0"/>
              <a:buChar char="•"/>
              <a:tabLst/>
              <a:defRPr/>
            </a:pPr>
            <a:r>
              <a:rPr kumimoji="0" lang="en-US" sz="2200" b="0" i="0" u="none" strike="noStrike" kern="1200" cap="none" spc="0" normalizeH="0" baseline="0" noProof="0" dirty="0">
                <a:ln>
                  <a:noFill/>
                </a:ln>
                <a:solidFill>
                  <a:srgbClr val="3D3D3D"/>
                </a:solidFill>
                <a:effectLst/>
                <a:uLnTx/>
                <a:uFillTx/>
                <a:latin typeface="Source Sans Pro" panose="020B0503030403020204" pitchFamily="34" charset="0"/>
                <a:ea typeface="Source Sans Pro" panose="020B0503030403020204" pitchFamily="34" charset="0"/>
                <a:cs typeface="+mn-cs"/>
              </a:rPr>
              <a:t>Does the timing of the grant work for the needs of the community?</a:t>
            </a:r>
          </a:p>
          <a:p>
            <a:pPr marL="342900" marR="0" lvl="0" indent="-342900" algn="l" defTabSz="457200" rtl="0" eaLnBrk="1" fontAlgn="auto" latinLnBrk="0" hangingPunct="1">
              <a:lnSpc>
                <a:spcPct val="100000"/>
              </a:lnSpc>
              <a:spcBef>
                <a:spcPts val="0"/>
              </a:spcBef>
              <a:spcAft>
                <a:spcPts val="600"/>
              </a:spcAft>
              <a:buClr>
                <a:prstClr val="black"/>
              </a:buClr>
              <a:buSzPct val="92000"/>
              <a:buFont typeface="Arial" panose="020B0604020202020204" pitchFamily="34" charset="0"/>
              <a:buChar char="•"/>
              <a:tabLst/>
              <a:defRPr/>
            </a:pPr>
            <a:r>
              <a:rPr kumimoji="0" lang="en-US" sz="2200" b="0" i="0" u="none" strike="noStrike" kern="1200" cap="none" spc="0" normalizeH="0" baseline="0" noProof="0" dirty="0">
                <a:ln>
                  <a:noFill/>
                </a:ln>
                <a:solidFill>
                  <a:srgbClr val="3D3D3D"/>
                </a:solidFill>
                <a:effectLst/>
                <a:uLnTx/>
                <a:uFillTx/>
                <a:latin typeface="Source Sans Pro" panose="020B0503030403020204" pitchFamily="34" charset="0"/>
                <a:ea typeface="Source Sans Pro" panose="020B0503030403020204" pitchFamily="34" charset="0"/>
                <a:cs typeface="+mn-cs"/>
              </a:rPr>
              <a:t>Does your organization have the capacity to manage an EPA grant:</a:t>
            </a:r>
          </a:p>
          <a:p>
            <a:pPr marL="800100" marR="0" lvl="1" indent="-342900" algn="l" defTabSz="457200" rtl="0" eaLnBrk="1" fontAlgn="auto" latinLnBrk="0" hangingPunct="1">
              <a:lnSpc>
                <a:spcPct val="100000"/>
              </a:lnSpc>
              <a:spcBef>
                <a:spcPts val="0"/>
              </a:spcBef>
              <a:spcAft>
                <a:spcPts val="600"/>
              </a:spcAft>
              <a:buClr>
                <a:prstClr val="black"/>
              </a:buClr>
              <a:buSzPct val="92000"/>
              <a:buFont typeface="Arial" panose="020B0604020202020204" pitchFamily="34" charset="0"/>
              <a:buChar char="•"/>
              <a:tabLst/>
              <a:defRPr/>
            </a:pPr>
            <a:r>
              <a:rPr kumimoji="0" lang="en-US" sz="2200" b="0" i="0" u="none" strike="noStrike" kern="1200" cap="none" spc="0" normalizeH="0" baseline="0" noProof="0" dirty="0">
                <a:ln>
                  <a:noFill/>
                </a:ln>
                <a:solidFill>
                  <a:srgbClr val="3D3D3D"/>
                </a:solidFill>
                <a:effectLst/>
                <a:uLnTx/>
                <a:uFillTx/>
                <a:latin typeface="Source Sans Pro" panose="020B0503030403020204" pitchFamily="34" charset="0"/>
                <a:ea typeface="Source Sans Pro" panose="020B0503030403020204" pitchFamily="34" charset="0"/>
                <a:cs typeface="+mn-cs"/>
              </a:rPr>
              <a:t>Technical/Communications capacity</a:t>
            </a:r>
          </a:p>
          <a:p>
            <a:pPr marL="800100" marR="0" lvl="1" indent="-342900" algn="l" defTabSz="457200" rtl="0" eaLnBrk="1" fontAlgn="auto" latinLnBrk="0" hangingPunct="1">
              <a:lnSpc>
                <a:spcPct val="100000"/>
              </a:lnSpc>
              <a:spcBef>
                <a:spcPts val="0"/>
              </a:spcBef>
              <a:spcAft>
                <a:spcPts val="600"/>
              </a:spcAft>
              <a:buClr>
                <a:prstClr val="black"/>
              </a:buClr>
              <a:buSzPct val="92000"/>
              <a:buFont typeface="Arial" panose="020B0604020202020204" pitchFamily="34" charset="0"/>
              <a:buChar char="•"/>
              <a:tabLst/>
              <a:defRPr/>
            </a:pPr>
            <a:r>
              <a:rPr kumimoji="0" lang="en-US" sz="2200" b="0" i="0" u="none" strike="noStrike" kern="1200" cap="none" spc="0" normalizeH="0" baseline="0" noProof="0" dirty="0">
                <a:ln>
                  <a:noFill/>
                </a:ln>
                <a:solidFill>
                  <a:srgbClr val="3D3D3D"/>
                </a:solidFill>
                <a:effectLst/>
                <a:uLnTx/>
                <a:uFillTx/>
                <a:latin typeface="Source Sans Pro" panose="020B0503030403020204" pitchFamily="34" charset="0"/>
                <a:ea typeface="Source Sans Pro" panose="020B0503030403020204" pitchFamily="34" charset="0"/>
                <a:cs typeface="+mn-cs"/>
              </a:rPr>
              <a:t>Financial Management capabilities</a:t>
            </a:r>
          </a:p>
          <a:p>
            <a:pPr marL="800100" marR="0" lvl="1" indent="-342900" algn="l" defTabSz="457200" rtl="0" eaLnBrk="1" fontAlgn="auto" latinLnBrk="0" hangingPunct="1">
              <a:lnSpc>
                <a:spcPct val="100000"/>
              </a:lnSpc>
              <a:spcBef>
                <a:spcPts val="0"/>
              </a:spcBef>
              <a:spcAft>
                <a:spcPts val="600"/>
              </a:spcAft>
              <a:buClr>
                <a:prstClr val="black"/>
              </a:buClr>
              <a:buSzPct val="92000"/>
              <a:buFont typeface="Arial" panose="020B0604020202020204" pitchFamily="34" charset="0"/>
              <a:buChar char="•"/>
              <a:tabLst/>
              <a:defRPr/>
            </a:pPr>
            <a:r>
              <a:rPr kumimoji="0" lang="en-US" sz="2200" b="0" i="0" u="none" strike="noStrike" kern="1200" cap="none" spc="0" normalizeH="0" baseline="0" noProof="0" dirty="0">
                <a:ln>
                  <a:noFill/>
                </a:ln>
                <a:solidFill>
                  <a:srgbClr val="3D3D3D"/>
                </a:solidFill>
                <a:effectLst/>
                <a:uLnTx/>
                <a:uFillTx/>
                <a:latin typeface="Source Sans Pro" panose="020B0503030403020204" pitchFamily="34" charset="0"/>
                <a:ea typeface="Source Sans Pro" panose="020B0503030403020204" pitchFamily="34" charset="0"/>
                <a:cs typeface="+mn-cs"/>
              </a:rPr>
              <a:t>Contractor Management systems</a:t>
            </a:r>
          </a:p>
          <a:p>
            <a:pPr marL="342900" marR="0" lvl="0" indent="-342900" algn="l" defTabSz="457200" rtl="0" eaLnBrk="1" fontAlgn="auto" latinLnBrk="0" hangingPunct="1">
              <a:lnSpc>
                <a:spcPct val="100000"/>
              </a:lnSpc>
              <a:spcBef>
                <a:spcPts val="0"/>
              </a:spcBef>
              <a:spcAft>
                <a:spcPts val="600"/>
              </a:spcAft>
              <a:buClr>
                <a:prstClr val="black"/>
              </a:buClr>
              <a:buSzPct val="92000"/>
              <a:buFont typeface="Arial" panose="020B0604020202020204" pitchFamily="34" charset="0"/>
              <a:buChar char="•"/>
              <a:tabLst/>
              <a:defRPr/>
            </a:pPr>
            <a:r>
              <a:rPr kumimoji="0" lang="en-US" sz="2200" b="0" i="0" u="none" strike="noStrike" kern="1200" cap="none" spc="0" normalizeH="0" baseline="0" noProof="0" dirty="0">
                <a:ln>
                  <a:noFill/>
                </a:ln>
                <a:solidFill>
                  <a:srgbClr val="3D3D3D"/>
                </a:solidFill>
                <a:effectLst/>
                <a:uLnTx/>
                <a:uFillTx/>
                <a:latin typeface="Source Sans Pro" panose="020B0503030403020204" pitchFamily="34" charset="0"/>
                <a:ea typeface="Source Sans Pro" panose="020B0503030403020204" pitchFamily="34" charset="0"/>
                <a:cs typeface="+mn-cs"/>
              </a:rPr>
              <a:t>If capacity is an issue, do you have a logical partner (regional entity, economic development organization, etc.) that can assist with gaps in capacity? </a:t>
            </a:r>
          </a:p>
          <a:p>
            <a:pPr marL="342900" marR="0" lvl="0" indent="-342900" algn="l" defTabSz="457200" rtl="0" eaLnBrk="1" fontAlgn="auto" latinLnBrk="0" hangingPunct="1">
              <a:lnSpc>
                <a:spcPct val="100000"/>
              </a:lnSpc>
              <a:spcBef>
                <a:spcPts val="0"/>
              </a:spcBef>
              <a:spcAft>
                <a:spcPts val="600"/>
              </a:spcAft>
              <a:buClr>
                <a:prstClr val="black"/>
              </a:buClr>
              <a:buSzPct val="92000"/>
              <a:buFont typeface="Arial" panose="020B0604020202020204" pitchFamily="34" charset="0"/>
              <a:buChar char="•"/>
              <a:tabLst/>
              <a:defRPr/>
            </a:pPr>
            <a:r>
              <a:rPr kumimoji="0" lang="en-US" sz="2200" b="0" i="0" u="none" strike="noStrike" kern="1200" cap="none" spc="0" normalizeH="0" baseline="0" noProof="0" dirty="0">
                <a:ln>
                  <a:noFill/>
                </a:ln>
                <a:solidFill>
                  <a:srgbClr val="3D3D3D"/>
                </a:solidFill>
                <a:effectLst/>
                <a:uLnTx/>
                <a:uFillTx/>
                <a:latin typeface="Source Sans Pro" panose="020B0503030403020204" pitchFamily="34" charset="0"/>
                <a:ea typeface="Source Sans Pro" panose="020B0503030403020204" pitchFamily="34" charset="0"/>
                <a:cs typeface="+mn-cs"/>
              </a:rPr>
              <a:t>Reach out to your state brownfields agency if you aren’t ready for an EPA grant.</a:t>
            </a:r>
          </a:p>
        </p:txBody>
      </p:sp>
    </p:spTree>
    <p:extLst>
      <p:ext uri="{BB962C8B-B14F-4D97-AF65-F5344CB8AC3E}">
        <p14:creationId xmlns:p14="http://schemas.microsoft.com/office/powerpoint/2010/main" val="1232852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568132-6519-2DAA-D8BE-B27D54BD24FC}"/>
              </a:ext>
            </a:extLst>
          </p:cNvPr>
          <p:cNvSpPr/>
          <p:nvPr/>
        </p:nvSpPr>
        <p:spPr>
          <a:xfrm>
            <a:off x="0" y="1765460"/>
            <a:ext cx="12192000" cy="4104181"/>
          </a:xfrm>
          <a:prstGeom prst="rect">
            <a:avLst/>
          </a:prstGeom>
          <a:solidFill>
            <a:srgbClr val="7ABB4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6426F01-AF22-42B5-B4B1-30C17765FB1B}"/>
              </a:ext>
            </a:extLst>
          </p:cNvPr>
          <p:cNvSpPr txBox="1"/>
          <p:nvPr/>
        </p:nvSpPr>
        <p:spPr>
          <a:xfrm>
            <a:off x="457201" y="557472"/>
            <a:ext cx="1149051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54D3A"/>
                </a:solidFill>
                <a:effectLst/>
                <a:uLnTx/>
                <a:uFillTx/>
                <a:latin typeface="Source Serif Pro" panose="02040603050405020204" pitchFamily="18" charset="0"/>
                <a:ea typeface="Source Serif Pro" panose="02040603050405020204" pitchFamily="18" charset="0"/>
                <a:cs typeface="+mn-cs"/>
              </a:rPr>
              <a:t>Why Apply Now?</a:t>
            </a:r>
          </a:p>
        </p:txBody>
      </p:sp>
      <p:sp>
        <p:nvSpPr>
          <p:cNvPr id="6" name="TextBox 5">
            <a:extLst>
              <a:ext uri="{FF2B5EF4-FFF2-40B4-BE49-F238E27FC236}">
                <a16:creationId xmlns:a16="http://schemas.microsoft.com/office/drawing/2014/main" id="{247AB090-5BE3-E10B-9FA4-8AC95BF918B8}"/>
              </a:ext>
            </a:extLst>
          </p:cNvPr>
          <p:cNvSpPr txBox="1"/>
          <p:nvPr/>
        </p:nvSpPr>
        <p:spPr>
          <a:xfrm>
            <a:off x="544607" y="1978585"/>
            <a:ext cx="11315700" cy="283154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FY 26 is the last year of IIJA Funding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FY27 EPA will only receive their annual “regular” appropriations</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About $90 M vs &lt; $270M/year for Assessment, Cleanup, Revolving Loan Fund (RLF), Multipurpose, and Job Training Grants </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Community-Wide Assessment grants will be limited to $300K/grant</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Cleanups will be limited to $500K/site</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Cost share will return for Cleanup, Multipurpose, and Revolving Loan Grants</a:t>
            </a:r>
          </a:p>
        </p:txBody>
      </p:sp>
    </p:spTree>
    <p:extLst>
      <p:ext uri="{BB962C8B-B14F-4D97-AF65-F5344CB8AC3E}">
        <p14:creationId xmlns:p14="http://schemas.microsoft.com/office/powerpoint/2010/main" val="3769894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596A2D-564A-4F0E-AF6A-3759D78EE181}"/>
              </a:ext>
            </a:extLst>
          </p:cNvPr>
          <p:cNvSpPr txBox="1"/>
          <p:nvPr/>
        </p:nvSpPr>
        <p:spPr>
          <a:xfrm>
            <a:off x="262891" y="1626781"/>
            <a:ext cx="8515350" cy="418319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Source Sans Pro" panose="020B0503030403020204" pitchFamily="34" charset="0"/>
                <a:ea typeface="Source Sans Pro" panose="020B0503030403020204" pitchFamily="34" charset="0"/>
                <a:cs typeface="Arial" panose="020B0604020202020204" pitchFamily="34" charset="0"/>
              </a:rPr>
              <a:t>EPA FY26 Guidelines will be released in September </a:t>
            </a:r>
          </a:p>
          <a:p>
            <a:pPr marL="342900" marR="0" lvl="0" indent="-342900" algn="l"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342900" marR="0" lvl="0" indent="-342900" algn="l" defTabSz="914400" rtl="0" eaLnBrk="1" fontAlgn="auto" latinLnBrk="0" hangingPunct="1">
              <a:lnSpc>
                <a:spcPts val="24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Source Sans Pro" panose="020B0503030403020204" pitchFamily="34" charset="0"/>
                <a:ea typeface="Source Sans Pro" panose="020B0503030403020204" pitchFamily="34" charset="0"/>
                <a:cs typeface="Arial" panose="020B0604020202020204" pitchFamily="34" charset="0"/>
              </a:rPr>
              <a:t>When current guidelines aren’t available…review last year’s grant guidelines and FAQs </a:t>
            </a:r>
          </a:p>
          <a:p>
            <a:pPr marL="342900" marR="0" lvl="0" indent="-342900" algn="l"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lumMod val="75000"/>
                    <a:lumOff val="25000"/>
                  </a:prstClr>
                </a:solidFill>
                <a:effectLst/>
                <a:uLnTx/>
                <a:uFillTx/>
                <a:latin typeface="Source Sans Pro" panose="020B0503030403020204" pitchFamily="34" charset="0"/>
                <a:ea typeface="Source Sans Pro" panose="020B0503030403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https://www.epa.gov/brownfields/marc-grant-application-resources</a:t>
            </a:r>
            <a:endParaRPr kumimoji="0" lang="en-US" sz="2000" b="0" i="0" u="none" strike="noStrike" kern="1200" cap="none" spc="0" normalizeH="0" baseline="0" noProof="0" dirty="0">
              <a:ln>
                <a:noFill/>
              </a:ln>
              <a:solidFill>
                <a:prstClr val="black">
                  <a:lumMod val="75000"/>
                  <a:lumOff val="25000"/>
                </a:prstClr>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342900" marR="0" lvl="0" indent="-342900" algn="l" defTabSz="914400" rtl="0" eaLnBrk="1" fontAlgn="auto" latinLnBrk="0" hangingPunct="1">
              <a:lnSpc>
                <a:spcPts val="2400"/>
              </a:lnSpc>
              <a:spcBef>
                <a:spcPts val="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Example of past successful grant applications are available on KSU TAB’s resources webpage. </a:t>
            </a:r>
          </a:p>
          <a:p>
            <a:pPr marL="342900" marR="0" lvl="0" indent="-342900" algn="l" defTabSz="914400" rtl="0" eaLnBrk="1" fontAlgn="auto" latinLnBrk="0" hangingPunct="1">
              <a:lnSpc>
                <a:spcPts val="2400"/>
              </a:lnSpc>
              <a:spcBef>
                <a:spcPts val="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You can narrow down by year </a:t>
            </a:r>
          </a:p>
          <a:p>
            <a:pPr marL="342900" marR="0" lvl="0" indent="-342900" algn="l" defTabSz="914400" rtl="0" eaLnBrk="1" fontAlgn="auto" latinLnBrk="0" hangingPunct="1">
              <a:lnSpc>
                <a:spcPts val="2400"/>
              </a:lnSpc>
              <a:spcBef>
                <a:spcPts val="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Check out the successful grant application for ideas and strategies.</a:t>
            </a:r>
          </a:p>
          <a:p>
            <a:pPr marL="800100" marR="0" lvl="1" indent="-342900" algn="l" defTabSz="914400" rtl="0" eaLnBrk="1" fontAlgn="auto" latinLnBrk="0" hangingPunct="1">
              <a:lnSpc>
                <a:spcPts val="2000"/>
              </a:lnSpc>
              <a:spcBef>
                <a:spcPts val="0"/>
              </a:spcBef>
              <a:spcAft>
                <a:spcPts val="0"/>
              </a:spcAft>
              <a:buClr>
                <a:prstClr val="black"/>
              </a:buClr>
              <a:buSzTx/>
              <a:buFont typeface="Arial" panose="020B0604020202020204" pitchFamily="34" charset="0"/>
              <a:buChar char="•"/>
              <a:tabLst/>
              <a:defRPr/>
            </a:pPr>
            <a:r>
              <a:rPr kumimoji="0" lang="en-US" sz="2000" b="0" i="1" u="none" strike="noStrike" kern="1200" cap="none" spc="0" normalizeH="0" baseline="0" noProof="0" dirty="0">
                <a:ln>
                  <a:noFill/>
                </a:ln>
                <a:solidFill>
                  <a:srgbClr val="536365"/>
                </a:solidFill>
                <a:effectLst/>
                <a:uLnTx/>
                <a:uFillTx/>
                <a:latin typeface="Source Sans Pro" panose="020B0503030403020204" pitchFamily="34" charset="0"/>
                <a:ea typeface="Source Sans Pro" panose="020B0503030403020204" pitchFamily="34" charset="0"/>
                <a:cs typeface="Arial" panose="020B0604020202020204" pitchFamily="34" charset="0"/>
                <a:hlinkClick r:id="rId3"/>
              </a:rPr>
              <a:t>https://ksutab.org/resources?cat=sample</a:t>
            </a:r>
            <a:endParaRPr kumimoji="0" lang="en-US" sz="2000" b="0" i="1" u="none" strike="noStrike" kern="1200" cap="none" spc="0" normalizeH="0" baseline="0" noProof="0" dirty="0">
              <a:ln>
                <a:noFill/>
              </a:ln>
              <a:solidFill>
                <a:srgbClr val="536365"/>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342900" marR="0" lvl="0" indent="-342900" algn="l"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Source Sans Pro" panose="020B0503030403020204" pitchFamily="34" charset="0"/>
                <a:ea typeface="Source Sans Pro" panose="020B0503030403020204" pitchFamily="34" charset="0"/>
                <a:cs typeface="Arial" panose="020B0604020202020204" pitchFamily="34" charset="0"/>
              </a:rPr>
              <a:t>Go to </a:t>
            </a:r>
            <a:r>
              <a:rPr kumimoji="0" lang="en-US" sz="2400" b="0" i="1" u="none" strike="noStrike" kern="1200" cap="none" spc="0" normalizeH="0" baseline="0" noProof="0" dirty="0">
                <a:ln>
                  <a:noFill/>
                </a:ln>
                <a:solidFill>
                  <a:prstClr val="black">
                    <a:lumMod val="75000"/>
                    <a:lumOff val="25000"/>
                  </a:prstClr>
                </a:solidFill>
                <a:effectLst/>
                <a:uLnTx/>
                <a:uFillTx/>
                <a:latin typeface="Source Sans Pro" panose="020B0503030403020204" pitchFamily="34" charset="0"/>
                <a:ea typeface="Source Sans Pro" panose="020B0503030403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www.ksutab.org</a:t>
            </a:r>
            <a:r>
              <a:rPr kumimoji="0" lang="en-US" sz="2400" b="0" i="1" u="none" strike="noStrike" kern="1200" cap="none" spc="0" normalizeH="0" baseline="0" noProof="0" dirty="0">
                <a:ln>
                  <a:noFill/>
                </a:ln>
                <a:solidFill>
                  <a:prstClr val="black">
                    <a:lumMod val="75000"/>
                    <a:lumOff val="25000"/>
                  </a:prstClr>
                </a:solidFill>
                <a:effectLst/>
                <a:uLnTx/>
                <a:uFillTx/>
                <a:latin typeface="Source Sans Pro" panose="020B0503030403020204" pitchFamily="34" charset="0"/>
                <a:ea typeface="Source Sans Pro" panose="020B0503030403020204" pitchFamily="34" charset="0"/>
                <a:cs typeface="Arial" panose="020B0604020202020204" pitchFamily="34" charset="0"/>
              </a:rPr>
              <a:t> </a:t>
            </a:r>
            <a:r>
              <a:rPr kumimoji="0" lang="en-US" sz="2400" b="0" i="0" u="none" strike="noStrike" kern="1200" cap="none" spc="0" normalizeH="0" baseline="0" noProof="0" dirty="0">
                <a:ln>
                  <a:noFill/>
                </a:ln>
                <a:solidFill>
                  <a:prstClr val="black">
                    <a:lumMod val="75000"/>
                    <a:lumOff val="25000"/>
                  </a:prstClr>
                </a:solidFill>
                <a:effectLst/>
                <a:uLnTx/>
                <a:uFillTx/>
                <a:latin typeface="Source Sans Pro" panose="020B0503030403020204" pitchFamily="34" charset="0"/>
                <a:ea typeface="Source Sans Pro" panose="020B0503030403020204" pitchFamily="34" charset="0"/>
                <a:cs typeface="Arial" panose="020B0604020202020204" pitchFamily="34" charset="0"/>
              </a:rPr>
              <a:t>– select TABEZ: your one-stop shop for your </a:t>
            </a:r>
            <a:r>
              <a:rPr kumimoji="0" lang="en-US" sz="2400" b="1" i="0" u="none" strike="noStrike" kern="1200" cap="none" spc="0" normalizeH="0" baseline="0" noProof="0" dirty="0">
                <a:ln>
                  <a:noFill/>
                </a:ln>
                <a:solidFill>
                  <a:srgbClr val="70AD47">
                    <a:lumMod val="75000"/>
                  </a:srgbClr>
                </a:solidFill>
                <a:effectLst/>
                <a:uLnTx/>
                <a:uFillTx/>
                <a:latin typeface="Source Sans Pro" panose="020B0503030403020204" pitchFamily="34" charset="0"/>
                <a:ea typeface="Source Sans Pro" panose="020B0503030403020204" pitchFamily="34" charset="0"/>
                <a:cs typeface="Arial" panose="020B0604020202020204" pitchFamily="34" charset="0"/>
              </a:rPr>
              <a:t>EPA Brownfields Assessment, Multipurpose, and Cleanup application guidance!</a:t>
            </a:r>
          </a:p>
        </p:txBody>
      </p:sp>
      <p:sp>
        <p:nvSpPr>
          <p:cNvPr id="6" name="Title 1">
            <a:extLst>
              <a:ext uri="{FF2B5EF4-FFF2-40B4-BE49-F238E27FC236}">
                <a16:creationId xmlns:a16="http://schemas.microsoft.com/office/drawing/2014/main" id="{74AFB426-861B-47CF-A8C2-9CFC34EA82C1}"/>
              </a:ext>
            </a:extLst>
          </p:cNvPr>
          <p:cNvSpPr txBox="1">
            <a:spLocks/>
          </p:cNvSpPr>
          <p:nvPr/>
        </p:nvSpPr>
        <p:spPr>
          <a:xfrm>
            <a:off x="262891" y="308610"/>
            <a:ext cx="8252459" cy="86868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srgbClr val="054D3A"/>
                </a:solidFill>
                <a:effectLst/>
                <a:uLnTx/>
                <a:uFillTx/>
                <a:latin typeface="Source Serif Pro" panose="02040603050405020204" pitchFamily="18" charset="0"/>
                <a:ea typeface="Source Serif Pro" panose="02040603050405020204" pitchFamily="18" charset="0"/>
                <a:cs typeface="+mj-cs"/>
              </a:rPr>
              <a:t>READY? LET’S GO FOR IT!!</a:t>
            </a:r>
          </a:p>
        </p:txBody>
      </p:sp>
      <p:pic>
        <p:nvPicPr>
          <p:cNvPr id="7" name="Picture 6">
            <a:extLst>
              <a:ext uri="{FF2B5EF4-FFF2-40B4-BE49-F238E27FC236}">
                <a16:creationId xmlns:a16="http://schemas.microsoft.com/office/drawing/2014/main" id="{1D7A71B6-D361-4414-B0BD-4A9DFAB5A4A7}"/>
              </a:ext>
            </a:extLst>
          </p:cNvPr>
          <p:cNvPicPr>
            <a:picLocks noChangeAspect="1"/>
          </p:cNvPicPr>
          <p:nvPr/>
        </p:nvPicPr>
        <p:blipFill rotWithShape="1">
          <a:blip r:embed="rId5"/>
          <a:srcRect l="24916" r="83"/>
          <a:stretch/>
        </p:blipFill>
        <p:spPr>
          <a:xfrm>
            <a:off x="9008128" y="308610"/>
            <a:ext cx="2920981" cy="4297680"/>
          </a:xfrm>
          <a:prstGeom prst="rect">
            <a:avLst/>
          </a:prstGeom>
        </p:spPr>
      </p:pic>
    </p:spTree>
    <p:extLst>
      <p:ext uri="{BB962C8B-B14F-4D97-AF65-F5344CB8AC3E}">
        <p14:creationId xmlns:p14="http://schemas.microsoft.com/office/powerpoint/2010/main" val="4152587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1F4CF76-8BA1-41BB-B954-1DCEB43C69C4}"/>
              </a:ext>
            </a:extLst>
          </p:cNvPr>
          <p:cNvSpPr txBox="1"/>
          <p:nvPr/>
        </p:nvSpPr>
        <p:spPr>
          <a:xfrm>
            <a:off x="703693" y="373533"/>
            <a:ext cx="1129853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54D3A"/>
                </a:solidFill>
                <a:effectLst/>
                <a:uLnTx/>
                <a:uFillTx/>
                <a:latin typeface="Source Serif Pro" panose="02040603050405020204" pitchFamily="18" charset="0"/>
                <a:ea typeface="Source Serif Pro" panose="02040603050405020204" pitchFamily="18" charset="0"/>
                <a:cs typeface="+mn-cs"/>
              </a:rPr>
              <a:t>Grants.gov</a:t>
            </a:r>
          </a:p>
        </p:txBody>
      </p:sp>
      <p:sp>
        <p:nvSpPr>
          <p:cNvPr id="8" name="TextBox 7">
            <a:extLst>
              <a:ext uri="{FF2B5EF4-FFF2-40B4-BE49-F238E27FC236}">
                <a16:creationId xmlns:a16="http://schemas.microsoft.com/office/drawing/2014/main" id="{7F9AB006-BC9F-4396-B719-E70F1347D37F}"/>
              </a:ext>
            </a:extLst>
          </p:cNvPr>
          <p:cNvSpPr txBox="1"/>
          <p:nvPr/>
        </p:nvSpPr>
        <p:spPr>
          <a:xfrm>
            <a:off x="4888006" y="1389948"/>
            <a:ext cx="6999194" cy="501675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Check in with grants.gov early to make sure you’re able to submit your grant AND your password is current…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Or</a:t>
            </a: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 identify the person in your organization who understands the process and all the buzzwords such as…UEI identifier (replacing DUNS #), SAM (system for award management),  AOR (authorized organization representative), and e-biz POC (e-business point of contact)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Or…contact other local communities/regional organizations that have applied in the past for mentoring on navigating grants.gov, SAM, and AOR selection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1"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https://www.grants.gov/web/grants/applicants/applicant-faqs.html#UEI</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pic>
        <p:nvPicPr>
          <p:cNvPr id="9" name="Content Placeholder 6">
            <a:extLst>
              <a:ext uri="{FF2B5EF4-FFF2-40B4-BE49-F238E27FC236}">
                <a16:creationId xmlns:a16="http://schemas.microsoft.com/office/drawing/2014/main" id="{2B323AA2-D08D-4134-A866-DCF3D13909C2}"/>
              </a:ext>
            </a:extLst>
          </p:cNvPr>
          <p:cNvPicPr>
            <a:picLocks noChangeAspect="1"/>
          </p:cNvPicPr>
          <p:nvPr/>
        </p:nvPicPr>
        <p:blipFill>
          <a:blip r:embed="rId2"/>
          <a:stretch>
            <a:fillRect/>
          </a:stretch>
        </p:blipFill>
        <p:spPr>
          <a:xfrm>
            <a:off x="466165" y="2143214"/>
            <a:ext cx="4285953" cy="2571572"/>
          </a:xfrm>
          <a:prstGeom prst="rect">
            <a:avLst/>
          </a:prstGeom>
        </p:spPr>
      </p:pic>
    </p:spTree>
    <p:extLst>
      <p:ext uri="{BB962C8B-B14F-4D97-AF65-F5344CB8AC3E}">
        <p14:creationId xmlns:p14="http://schemas.microsoft.com/office/powerpoint/2010/main" val="3840139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9E3032-133C-473F-A24B-0DA7E8389FF3}"/>
              </a:ext>
            </a:extLst>
          </p:cNvPr>
          <p:cNvSpPr txBox="1"/>
          <p:nvPr/>
        </p:nvSpPr>
        <p:spPr>
          <a:xfrm>
            <a:off x="703693" y="373533"/>
            <a:ext cx="1129853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54D3A"/>
                </a:solidFill>
                <a:effectLst/>
                <a:uLnTx/>
                <a:uFillTx/>
                <a:latin typeface="Source Serif Pro" panose="02040603050405020204" pitchFamily="18" charset="0"/>
                <a:ea typeface="Source Serif Pro" panose="02040603050405020204" pitchFamily="18" charset="0"/>
                <a:cs typeface="+mn-cs"/>
              </a:rPr>
              <a:t>Grants.gov</a:t>
            </a:r>
          </a:p>
        </p:txBody>
      </p:sp>
      <p:sp>
        <p:nvSpPr>
          <p:cNvPr id="3" name="Rectangle: Rounded Corners 2">
            <a:extLst>
              <a:ext uri="{FF2B5EF4-FFF2-40B4-BE49-F238E27FC236}">
                <a16:creationId xmlns:a16="http://schemas.microsoft.com/office/drawing/2014/main" id="{1D1918CC-5942-4C63-B350-19418D3184D6}"/>
              </a:ext>
            </a:extLst>
          </p:cNvPr>
          <p:cNvSpPr/>
          <p:nvPr/>
        </p:nvSpPr>
        <p:spPr>
          <a:xfrm>
            <a:off x="703693" y="1499347"/>
            <a:ext cx="10585113" cy="1163171"/>
          </a:xfrm>
          <a:prstGeom prst="roundRect">
            <a:avLst/>
          </a:prstGeom>
          <a:solidFill>
            <a:srgbClr val="369156">
              <a:alpha val="3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Confirm UEI # and Registration With SAM (System For Award Management) </a:t>
            </a:r>
          </a:p>
        </p:txBody>
      </p:sp>
      <p:sp>
        <p:nvSpPr>
          <p:cNvPr id="4" name="Rectangle: Rounded Corners 3">
            <a:extLst>
              <a:ext uri="{FF2B5EF4-FFF2-40B4-BE49-F238E27FC236}">
                <a16:creationId xmlns:a16="http://schemas.microsoft.com/office/drawing/2014/main" id="{33BA60F0-4EC7-44B1-9D35-991FBAC3E965}"/>
              </a:ext>
            </a:extLst>
          </p:cNvPr>
          <p:cNvSpPr/>
          <p:nvPr/>
        </p:nvSpPr>
        <p:spPr>
          <a:xfrm>
            <a:off x="703692" y="4547192"/>
            <a:ext cx="10585113" cy="1163172"/>
          </a:xfrm>
          <a:prstGeom prst="roundRect">
            <a:avLst/>
          </a:prstGeom>
          <a:solidFill>
            <a:srgbClr val="369156">
              <a:alpha val="3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The </a:t>
            </a:r>
            <a:r>
              <a:rPr kumimoji="0" lang="en-US" sz="2800" b="1" i="1"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Approved AOR must be the person who submits the application package – the AOR organization is the applicant!</a:t>
            </a:r>
          </a:p>
        </p:txBody>
      </p:sp>
      <p:sp>
        <p:nvSpPr>
          <p:cNvPr id="5" name="TextBox 4">
            <a:extLst>
              <a:ext uri="{FF2B5EF4-FFF2-40B4-BE49-F238E27FC236}">
                <a16:creationId xmlns:a16="http://schemas.microsoft.com/office/drawing/2014/main" id="{74CF24AB-28FB-48E0-AFB7-3FD4BB4D32F9}"/>
              </a:ext>
            </a:extLst>
          </p:cNvPr>
          <p:cNvSpPr txBox="1"/>
          <p:nvPr/>
        </p:nvSpPr>
        <p:spPr>
          <a:xfrm>
            <a:off x="847164" y="2696914"/>
            <a:ext cx="10441641" cy="181588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If you have already registered with SAM, you have been assigned the UEI #, but </a:t>
            </a:r>
            <a:r>
              <a:rPr kumimoji="0" lang="en-US" sz="2800" b="1" i="1"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make sure your account is active</a:t>
            </a:r>
            <a:endParaRPr kumimoji="0" lang="en-US" sz="2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Complete an AOR (Authorized Organization Representative) profile and track status on </a:t>
            </a:r>
            <a:r>
              <a:rPr kumimoji="0" lang="en-US" sz="2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hlinkClick r:id="rId2">
                  <a:extLst>
                    <a:ext uri="{A12FA001-AC4F-418D-AE19-62706E023703}">
                      <ahyp:hlinkClr xmlns:ahyp="http://schemas.microsoft.com/office/drawing/2018/hyperlinkcolor" val="tx"/>
                    </a:ext>
                  </a:extLst>
                </a:hlinkClick>
              </a:rPr>
              <a:t>www.grants.gov</a:t>
            </a:r>
            <a:r>
              <a:rPr kumimoji="0" lang="en-US" sz="2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 </a:t>
            </a:r>
          </a:p>
        </p:txBody>
      </p:sp>
    </p:spTree>
    <p:extLst>
      <p:ext uri="{BB962C8B-B14F-4D97-AF65-F5344CB8AC3E}">
        <p14:creationId xmlns:p14="http://schemas.microsoft.com/office/powerpoint/2010/main" val="4259916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004C3F-57C8-4927-9D3D-89DC1DC9D2FD}"/>
              </a:ext>
            </a:extLst>
          </p:cNvPr>
          <p:cNvSpPr/>
          <p:nvPr/>
        </p:nvSpPr>
        <p:spPr>
          <a:xfrm>
            <a:off x="0" y="1765460"/>
            <a:ext cx="12192000" cy="4654591"/>
          </a:xfrm>
          <a:prstGeom prst="rect">
            <a:avLst/>
          </a:prstGeom>
          <a:solidFill>
            <a:srgbClr val="7ABB4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27E3B96B-E969-405E-90BD-18D5E510EC2A}"/>
              </a:ext>
            </a:extLst>
          </p:cNvPr>
          <p:cNvSpPr txBox="1"/>
          <p:nvPr/>
        </p:nvSpPr>
        <p:spPr>
          <a:xfrm>
            <a:off x="457201" y="210207"/>
            <a:ext cx="1149051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54D3A"/>
                </a:solidFill>
                <a:effectLst/>
                <a:uLnTx/>
                <a:uFillTx/>
                <a:latin typeface="Source Serif Pro" panose="02040603050405020204" pitchFamily="18" charset="0"/>
                <a:ea typeface="Source Serif Pro" panose="02040603050405020204" pitchFamily="18" charset="0"/>
                <a:cs typeface="+mn-cs"/>
              </a:rPr>
              <a:t>Before Pen Hits Paper: Start with a great project rather than a great grant</a:t>
            </a:r>
          </a:p>
        </p:txBody>
      </p:sp>
      <p:sp>
        <p:nvSpPr>
          <p:cNvPr id="6" name="TextBox 5">
            <a:extLst>
              <a:ext uri="{FF2B5EF4-FFF2-40B4-BE49-F238E27FC236}">
                <a16:creationId xmlns:a16="http://schemas.microsoft.com/office/drawing/2014/main" id="{C66A38D8-3EE7-4547-A90D-FC3E8DA22497}"/>
              </a:ext>
            </a:extLst>
          </p:cNvPr>
          <p:cNvSpPr txBox="1"/>
          <p:nvPr/>
        </p:nvSpPr>
        <p:spPr>
          <a:xfrm>
            <a:off x="544607" y="1978585"/>
            <a:ext cx="11315700" cy="403187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If you have questions, contact your regional EPA office regarding your eligibility to apply, site eligibility for funding, and legal questions regarding property ownership </a:t>
            </a:r>
            <a:endParaRPr kumimoji="0" lang="en-US" sz="2400" b="0" i="0" u="none" strike="noStrike" kern="1200" cap="none" spc="0" normalizeH="0" baseline="3000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Grant Strategy and Identification of Target Areas – EPA cannot assist once guidelines are out but you can contact TAB anytime  </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EPA can answer questions about eligibility at any time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Review EPA FY2025 Guidance for Assessment and Cleanup grants, or FY2024 Guidance for Multipurpose grants</a:t>
            </a:r>
            <a:endParaRPr kumimoji="0" lang="en-US" sz="2000" b="0" i="0" u="none" strike="noStrike" kern="1200" cap="none" spc="0" normalizeH="0" baseline="3000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TAB EZ: Check out the TAB EZ grant writing tool at ksutab.org and explore how it outlines criteria specific to your grant</a:t>
            </a:r>
          </a:p>
        </p:txBody>
      </p:sp>
    </p:spTree>
    <p:extLst>
      <p:ext uri="{BB962C8B-B14F-4D97-AF65-F5344CB8AC3E}">
        <p14:creationId xmlns:p14="http://schemas.microsoft.com/office/powerpoint/2010/main" val="2384533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004C3F-57C8-4927-9D3D-89DC1DC9D2FD}"/>
              </a:ext>
            </a:extLst>
          </p:cNvPr>
          <p:cNvSpPr/>
          <p:nvPr/>
        </p:nvSpPr>
        <p:spPr>
          <a:xfrm>
            <a:off x="0" y="1355867"/>
            <a:ext cx="12192000" cy="4837436"/>
          </a:xfrm>
          <a:prstGeom prst="rect">
            <a:avLst/>
          </a:prstGeom>
          <a:solidFill>
            <a:srgbClr val="7ABB4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27E3B96B-E969-405E-90BD-18D5E510EC2A}"/>
              </a:ext>
            </a:extLst>
          </p:cNvPr>
          <p:cNvSpPr txBox="1"/>
          <p:nvPr/>
        </p:nvSpPr>
        <p:spPr>
          <a:xfrm>
            <a:off x="457201" y="494093"/>
            <a:ext cx="1149051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54D3A"/>
                </a:solidFill>
                <a:effectLst/>
                <a:uLnTx/>
                <a:uFillTx/>
                <a:latin typeface="Source Serif Pro" panose="02040603050405020204" pitchFamily="18" charset="0"/>
                <a:ea typeface="Source Serif Pro" panose="02040603050405020204" pitchFamily="18" charset="0"/>
                <a:cs typeface="+mn-cs"/>
              </a:rPr>
              <a:t>A Few To-Dos:</a:t>
            </a:r>
          </a:p>
        </p:txBody>
      </p:sp>
      <p:sp>
        <p:nvSpPr>
          <p:cNvPr id="6" name="TextBox 5">
            <a:extLst>
              <a:ext uri="{FF2B5EF4-FFF2-40B4-BE49-F238E27FC236}">
                <a16:creationId xmlns:a16="http://schemas.microsoft.com/office/drawing/2014/main" id="{C66A38D8-3EE7-4547-A90D-FC3E8DA22497}"/>
              </a:ext>
            </a:extLst>
          </p:cNvPr>
          <p:cNvSpPr txBox="1"/>
          <p:nvPr/>
        </p:nvSpPr>
        <p:spPr>
          <a:xfrm>
            <a:off x="544607" y="1505651"/>
            <a:ext cx="11315700" cy="492442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400" dirty="0">
                <a:solidFill>
                  <a:prstClr val="black"/>
                </a:solidFill>
                <a:latin typeface="Source Sans Pro" panose="020B0503030403020204" pitchFamily="34" charset="0"/>
                <a:ea typeface="Source Sans Pro" panose="020B0503030403020204" pitchFamily="34" charset="0"/>
              </a:rPr>
              <a:t>Review a few successful applications from previous years.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400" dirty="0">
                <a:solidFill>
                  <a:prstClr val="black"/>
                </a:solidFill>
                <a:latin typeface="Source Sans Pro" panose="020B0503030403020204" pitchFamily="34" charset="0"/>
                <a:ea typeface="Source Sans Pro" panose="020B0503030403020204" pitchFamily="34" charset="0"/>
              </a:rPr>
              <a:t>Reach out to CDPHE for a support letter now – these take time to draft!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400" dirty="0">
                <a:solidFill>
                  <a:prstClr val="black"/>
                </a:solidFill>
                <a:latin typeface="Source Sans Pro" panose="020B0503030403020204" pitchFamily="34" charset="0"/>
                <a:ea typeface="Source Sans Pro" panose="020B0503030403020204" pitchFamily="34" charset="0"/>
              </a:rPr>
              <a:t>If you’re not certain if your project is eligible, </a:t>
            </a:r>
            <a:r>
              <a:rPr kumimoji="0" lang="en-US" sz="2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reach out to EPA Region 8 for an eligibility determination. Note that asbestos contamination can be a bit of a gray area.</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400" dirty="0">
                <a:solidFill>
                  <a:prstClr val="black"/>
                </a:solidFill>
                <a:latin typeface="Source Sans Pro" panose="020B0503030403020204" pitchFamily="34" charset="0"/>
                <a:ea typeface="Source Sans Pro" panose="020B0503030403020204" pitchFamily="34" charset="0"/>
              </a:rPr>
              <a:t>If you’re applying for a cleanup grant, you must post your draft ABCA and hold a public meeting </a:t>
            </a:r>
            <a:r>
              <a:rPr lang="en-US" sz="2400" b="1" dirty="0">
                <a:solidFill>
                  <a:prstClr val="black"/>
                </a:solidFill>
                <a:latin typeface="Source Sans Pro" panose="020B0503030403020204" pitchFamily="34" charset="0"/>
                <a:ea typeface="Source Sans Pro" panose="020B0503030403020204" pitchFamily="34" charset="0"/>
              </a:rPr>
              <a:t>at least 2 weeks prior to submitting </a:t>
            </a:r>
            <a:r>
              <a:rPr lang="en-US" sz="2400" dirty="0">
                <a:solidFill>
                  <a:prstClr val="black"/>
                </a:solidFill>
                <a:latin typeface="Source Sans Pro" panose="020B0503030403020204" pitchFamily="34" charset="0"/>
                <a:ea typeface="Source Sans Pro" panose="020B0503030403020204" pitchFamily="34" charset="0"/>
              </a:rPr>
              <a:t>the grant.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400" dirty="0">
                <a:solidFill>
                  <a:prstClr val="black"/>
                </a:solidFill>
                <a:latin typeface="Source Sans Pro" panose="020B0503030403020204" pitchFamily="34" charset="0"/>
                <a:ea typeface="Source Sans Pro" panose="020B0503030403020204" pitchFamily="34" charset="0"/>
              </a:rPr>
              <a:t>Note that for cleanup grants, you will need a Phase I, Phase II, and ABCA – if you don’t have these already (or they will be complete soon), it is likely too late to apply this year.</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1463463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C1591-9D23-4367-6E59-44738BEFCC98}"/>
            </a:ext>
          </a:extLst>
        </p:cNvPr>
        <p:cNvGrpSpPr/>
        <p:nvPr/>
      </p:nvGrpSpPr>
      <p:grpSpPr>
        <a:xfrm>
          <a:off x="0" y="0"/>
          <a:ext cx="0" cy="0"/>
          <a:chOff x="0" y="0"/>
          <a:chExt cx="0" cy="0"/>
        </a:xfrm>
      </p:grpSpPr>
      <p:pic>
        <p:nvPicPr>
          <p:cNvPr id="30" name="Picture 29" descr="Rectangle&#10;&#10;Description automatically generated">
            <a:extLst>
              <a:ext uri="{FF2B5EF4-FFF2-40B4-BE49-F238E27FC236}">
                <a16:creationId xmlns:a16="http://schemas.microsoft.com/office/drawing/2014/main" id="{D41CE48A-05E7-962B-2383-67CA81EEC1AE}"/>
              </a:ext>
            </a:extLst>
          </p:cNvPr>
          <p:cNvPicPr>
            <a:picLocks noChangeAspect="1"/>
          </p:cNvPicPr>
          <p:nvPr/>
        </p:nvPicPr>
        <p:blipFill>
          <a:blip r:embed="rId3"/>
          <a:stretch>
            <a:fillRect/>
          </a:stretch>
        </p:blipFill>
        <p:spPr>
          <a:xfrm>
            <a:off x="-12395" y="0"/>
            <a:ext cx="12192000" cy="6858000"/>
          </a:xfrm>
          <a:prstGeom prst="rect">
            <a:avLst/>
          </a:prstGeom>
        </p:spPr>
      </p:pic>
      <p:sp>
        <p:nvSpPr>
          <p:cNvPr id="4" name="TextBox 3">
            <a:extLst>
              <a:ext uri="{FF2B5EF4-FFF2-40B4-BE49-F238E27FC236}">
                <a16:creationId xmlns:a16="http://schemas.microsoft.com/office/drawing/2014/main" id="{E056B1C0-3505-17DD-D890-AE86A3F16561}"/>
              </a:ext>
            </a:extLst>
          </p:cNvPr>
          <p:cNvSpPr txBox="1"/>
          <p:nvPr/>
        </p:nvSpPr>
        <p:spPr>
          <a:xfrm>
            <a:off x="486030" y="387179"/>
            <a:ext cx="1116113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54D3A"/>
                </a:solidFill>
                <a:effectLst/>
                <a:uLnTx/>
                <a:uFillTx/>
                <a:latin typeface="Source Serif Pro" panose="02040603050405020204" pitchFamily="18" charset="0"/>
                <a:ea typeface="Source Serif Pro" panose="02040603050405020204" pitchFamily="18" charset="0"/>
                <a:cs typeface="+mn-cs"/>
              </a:rPr>
              <a:t>Technical Assistance to Brownfields (TAB)</a:t>
            </a:r>
          </a:p>
        </p:txBody>
      </p:sp>
      <p:sp>
        <p:nvSpPr>
          <p:cNvPr id="3" name="TextBox 2">
            <a:extLst>
              <a:ext uri="{FF2B5EF4-FFF2-40B4-BE49-F238E27FC236}">
                <a16:creationId xmlns:a16="http://schemas.microsoft.com/office/drawing/2014/main" id="{C295FD13-95C3-B090-3D4D-96E1783E9326}"/>
              </a:ext>
            </a:extLst>
          </p:cNvPr>
          <p:cNvSpPr txBox="1"/>
          <p:nvPr/>
        </p:nvSpPr>
        <p:spPr>
          <a:xfrm>
            <a:off x="5854510" y="941096"/>
            <a:ext cx="6173151" cy="38933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AD84C6"/>
              </a:buClr>
              <a:buSzPts val="1615"/>
              <a:buFontTx/>
              <a:buNone/>
              <a:tabLst/>
              <a:defRPr/>
            </a:pPr>
            <a:r>
              <a:rPr kumimoji="0" lang="en-US" sz="1800" b="1"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Arial"/>
                <a:sym typeface="Rockwell"/>
              </a:rPr>
              <a:t>What is TAB?</a:t>
            </a:r>
          </a:p>
          <a:p>
            <a:pPr marL="0" marR="0" lvl="0" indent="0" algn="l" defTabSz="914400" rtl="0" eaLnBrk="1" fontAlgn="auto" latinLnBrk="0" hangingPunct="1">
              <a:lnSpc>
                <a:spcPct val="100000"/>
              </a:lnSpc>
              <a:spcBef>
                <a:spcPts val="0"/>
              </a:spcBef>
              <a:spcAft>
                <a:spcPts val="0"/>
              </a:spcAft>
              <a:buClr>
                <a:srgbClr val="AD84C6"/>
              </a:buClr>
              <a:buSzPts val="1615"/>
              <a:buFontTx/>
              <a:buNone/>
              <a:tabLst/>
              <a:defRPr/>
            </a:pPr>
            <a:endParaRPr kumimoji="0" lang="en-US" sz="10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Arial"/>
              <a:sym typeface="Rockwell"/>
            </a:endParaRPr>
          </a:p>
          <a:p>
            <a:pPr marL="182880" marR="0" lvl="0" indent="-182880" algn="l" defTabSz="914400" rtl="0" eaLnBrk="1" fontAlgn="auto" latinLnBrk="0" hangingPunct="1">
              <a:lnSpc>
                <a:spcPct val="100000"/>
              </a:lnSpc>
              <a:spcBef>
                <a:spcPts val="0"/>
              </a:spcBef>
              <a:spcAft>
                <a:spcPts val="0"/>
              </a:spcAft>
              <a:buClr>
                <a:srgbClr val="7030A0"/>
              </a:buClr>
              <a:buSzPct val="80000"/>
              <a:buFont typeface="Noto Sans Symbols"/>
              <a:buChar char="▪"/>
              <a:tabLst/>
              <a:defRPr/>
            </a:pPr>
            <a:r>
              <a:rPr kumimoji="0" lang="en-US" sz="17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Arial"/>
                <a:sym typeface="Rockwell"/>
              </a:rPr>
              <a:t>A national program funded by U.S. EPA </a:t>
            </a:r>
          </a:p>
          <a:p>
            <a:pPr marL="182880" marR="0" lvl="0" indent="-182880" algn="l" defTabSz="914400" rtl="0" eaLnBrk="1" fontAlgn="auto" latinLnBrk="0" hangingPunct="1">
              <a:lnSpc>
                <a:spcPct val="100000"/>
              </a:lnSpc>
              <a:spcBef>
                <a:spcPts val="0"/>
              </a:spcBef>
              <a:spcAft>
                <a:spcPts val="0"/>
              </a:spcAft>
              <a:buClr>
                <a:srgbClr val="7030A0"/>
              </a:buClr>
              <a:buSzPct val="80000"/>
              <a:buFont typeface="Noto Sans Symbols"/>
              <a:buChar char="▪"/>
              <a:tabLst/>
              <a:defRPr/>
            </a:pPr>
            <a:r>
              <a:rPr kumimoji="0" lang="en-US" sz="17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Arial"/>
                <a:sym typeface="Rockwell"/>
              </a:rPr>
              <a:t>Dedicated TAB services provider for each EPA region &amp; a dedicated TAB services provider for all federally recognized Tribes &amp; Alaska Native villages </a:t>
            </a:r>
          </a:p>
          <a:p>
            <a:pPr marL="182880" marR="0" lvl="0" indent="-182880" algn="l" defTabSz="914400" rtl="0" eaLnBrk="1" fontAlgn="auto" latinLnBrk="0" hangingPunct="1">
              <a:lnSpc>
                <a:spcPct val="100000"/>
              </a:lnSpc>
              <a:spcBef>
                <a:spcPts val="0"/>
              </a:spcBef>
              <a:spcAft>
                <a:spcPts val="0"/>
              </a:spcAft>
              <a:buClr>
                <a:srgbClr val="7030A0"/>
              </a:buClr>
              <a:buSzPct val="80000"/>
              <a:buFont typeface="Noto Sans Symbols"/>
              <a:buChar char="▪"/>
              <a:tabLst/>
              <a:defRPr/>
            </a:pPr>
            <a:r>
              <a:rPr kumimoji="0" lang="en-US" sz="17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Arial"/>
                <a:sym typeface="Rockwell"/>
              </a:rPr>
              <a:t>Services provided are </a:t>
            </a:r>
            <a:r>
              <a:rPr kumimoji="0" lang="en-US" sz="1700" b="1"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Arial"/>
                <a:sym typeface="Rockwell"/>
              </a:rPr>
              <a:t>FREE </a:t>
            </a:r>
            <a:r>
              <a:rPr kumimoji="0" lang="en-US" sz="17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Arial"/>
                <a:sym typeface="Rockwell"/>
              </a:rPr>
              <a:t>and tailored to address specific  community needs</a:t>
            </a:r>
          </a:p>
          <a:p>
            <a:pPr marL="182880" marR="0" lvl="0" indent="-182880" algn="l" defTabSz="914400" rtl="0" eaLnBrk="1" fontAlgn="auto" latinLnBrk="0" hangingPunct="1">
              <a:lnSpc>
                <a:spcPct val="100000"/>
              </a:lnSpc>
              <a:spcBef>
                <a:spcPts val="0"/>
              </a:spcBef>
              <a:spcAft>
                <a:spcPts val="0"/>
              </a:spcAft>
              <a:buClr>
                <a:srgbClr val="7030A0"/>
              </a:buClr>
              <a:buSzPct val="80000"/>
              <a:buFont typeface="Noto Sans Symbols"/>
              <a:buChar char="▪"/>
              <a:tabLst/>
              <a:defRPr/>
            </a:pPr>
            <a:r>
              <a:rPr kumimoji="0" lang="en-US" sz="17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Arial"/>
                <a:sym typeface="Rockwell"/>
              </a:rPr>
              <a:t>Assist communities and tribes with the brownfield assessment, cleanup and redevelopment process</a:t>
            </a:r>
          </a:p>
          <a:p>
            <a:pPr marL="182880" marR="0" lvl="0" indent="-182880" algn="l" defTabSz="914400" rtl="0" eaLnBrk="1" fontAlgn="auto" latinLnBrk="0" hangingPunct="1">
              <a:lnSpc>
                <a:spcPct val="100000"/>
              </a:lnSpc>
              <a:spcBef>
                <a:spcPts val="600"/>
              </a:spcBef>
              <a:spcAft>
                <a:spcPts val="0"/>
              </a:spcAft>
              <a:buClr>
                <a:srgbClr val="7030A0"/>
              </a:buClr>
              <a:buSzPct val="80000"/>
              <a:buFont typeface="Noto Sans Symbols"/>
              <a:buChar char="▪"/>
              <a:tabLst/>
              <a:defRPr/>
            </a:pPr>
            <a:r>
              <a:rPr kumimoji="0" lang="en-US" sz="17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Arial"/>
                <a:sym typeface="Rockwell"/>
              </a:rPr>
              <a:t>Planning, environmental and economic development expertise</a:t>
            </a:r>
          </a:p>
          <a:p>
            <a:pPr marL="182880" marR="0" lvl="0" indent="-182880" algn="l" defTabSz="914400" rtl="0" eaLnBrk="1" fontAlgn="auto" latinLnBrk="0" hangingPunct="1">
              <a:lnSpc>
                <a:spcPct val="100000"/>
              </a:lnSpc>
              <a:spcBef>
                <a:spcPts val="600"/>
              </a:spcBef>
              <a:spcAft>
                <a:spcPts val="0"/>
              </a:spcAft>
              <a:buClr>
                <a:srgbClr val="7030A0"/>
              </a:buClr>
              <a:buSzPct val="80000"/>
              <a:buFont typeface="Noto Sans Symbols"/>
              <a:buChar char="▪"/>
              <a:tabLst/>
              <a:defRPr/>
            </a:pPr>
            <a:r>
              <a:rPr kumimoji="0" lang="en-US" sz="17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Arial"/>
                <a:sym typeface="Rockwell"/>
              </a:rPr>
              <a:t>Webinars, workshop, e-tools (e.g., </a:t>
            </a:r>
            <a:r>
              <a:rPr kumimoji="0" lang="en-US" sz="1700" b="0" i="0" u="none" strike="noStrike" kern="0" cap="none" spc="0" normalizeH="0" baseline="0" noProof="0" err="1">
                <a:ln>
                  <a:noFill/>
                </a:ln>
                <a:solidFill>
                  <a:srgbClr val="000000"/>
                </a:solidFill>
                <a:effectLst/>
                <a:uLnTx/>
                <a:uFillTx/>
                <a:latin typeface="Source Sans Pro" panose="020B0503030403020204" pitchFamily="34" charset="0"/>
                <a:ea typeface="Source Sans Pro" panose="020B0503030403020204" pitchFamily="34" charset="0"/>
                <a:cs typeface="Arial"/>
                <a:sym typeface="Rockwell"/>
              </a:rPr>
              <a:t>BiT</a:t>
            </a:r>
            <a:r>
              <a:rPr kumimoji="0" lang="en-US" sz="17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Arial"/>
                <a:sym typeface="Rockwell"/>
              </a:rPr>
              <a:t>, TAB EZ) and online resources</a:t>
            </a:r>
          </a:p>
          <a:p>
            <a:pPr marL="182880" marR="0" lvl="0" indent="-182880" algn="l" defTabSz="914400" rtl="0" eaLnBrk="1" fontAlgn="auto" latinLnBrk="0" hangingPunct="1">
              <a:lnSpc>
                <a:spcPct val="100000"/>
              </a:lnSpc>
              <a:spcBef>
                <a:spcPts val="600"/>
              </a:spcBef>
              <a:spcAft>
                <a:spcPts val="0"/>
              </a:spcAft>
              <a:buClr>
                <a:srgbClr val="7030A0"/>
              </a:buClr>
              <a:buSzPct val="80000"/>
              <a:buFont typeface="Noto Sans Symbols"/>
              <a:buChar char="▪"/>
              <a:tabLst/>
              <a:defRPr/>
            </a:pPr>
            <a:r>
              <a:rPr kumimoji="0" lang="en-US" sz="17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Arial"/>
                <a:sym typeface="Rockwell"/>
              </a:rPr>
              <a:t>And much, much more…</a:t>
            </a:r>
          </a:p>
        </p:txBody>
      </p:sp>
      <p:grpSp>
        <p:nvGrpSpPr>
          <p:cNvPr id="17" name="Group 16">
            <a:extLst>
              <a:ext uri="{FF2B5EF4-FFF2-40B4-BE49-F238E27FC236}">
                <a16:creationId xmlns:a16="http://schemas.microsoft.com/office/drawing/2014/main" id="{7184C936-9534-FF92-C3C9-1A5D8CE5935B}"/>
              </a:ext>
            </a:extLst>
          </p:cNvPr>
          <p:cNvGrpSpPr/>
          <p:nvPr/>
        </p:nvGrpSpPr>
        <p:grpSpPr>
          <a:xfrm>
            <a:off x="173527" y="4982383"/>
            <a:ext cx="12766353" cy="996148"/>
            <a:chOff x="195617" y="4917448"/>
            <a:chExt cx="12766353" cy="996148"/>
          </a:xfrm>
        </p:grpSpPr>
        <p:sp>
          <p:nvSpPr>
            <p:cNvPr id="5" name="TextBox 4">
              <a:extLst>
                <a:ext uri="{FF2B5EF4-FFF2-40B4-BE49-F238E27FC236}">
                  <a16:creationId xmlns:a16="http://schemas.microsoft.com/office/drawing/2014/main" id="{ED68A189-A97B-E95F-2F3B-23CDD0409901}"/>
                </a:ext>
              </a:extLst>
            </p:cNvPr>
            <p:cNvSpPr txBox="1"/>
            <p:nvPr/>
          </p:nvSpPr>
          <p:spPr>
            <a:xfrm>
              <a:off x="195617" y="4928711"/>
              <a:ext cx="8163610" cy="984885"/>
            </a:xfrm>
            <a:prstGeom prst="rect">
              <a:avLst/>
            </a:prstGeom>
            <a:noFill/>
          </p:spPr>
          <p:txBody>
            <a:bodyPr wrap="square">
              <a:spAutoFit/>
            </a:bodyPr>
            <a:lstStyle/>
            <a:p>
              <a:pPr marL="176213" marR="0" lvl="1" indent="0" algn="l" defTabSz="914400" rtl="0" eaLnBrk="1" fontAlgn="auto" latinLnBrk="0" hangingPunct="1">
                <a:lnSpc>
                  <a:spcPct val="100000"/>
                </a:lnSpc>
                <a:spcBef>
                  <a:spcPts val="0"/>
                </a:spcBef>
                <a:spcAft>
                  <a:spcPts val="600"/>
                </a:spcAft>
                <a:buClr>
                  <a:srgbClr val="2F2A60"/>
                </a:buClr>
                <a:buSzTx/>
                <a:buFontTx/>
                <a:buNone/>
                <a:tabLst/>
                <a:defRPr/>
              </a:pPr>
              <a:r>
                <a:rPr kumimoji="0" lang="en" sz="1600" b="1" i="0" u="sng" strike="noStrike" kern="0" cap="none" spc="0" normalizeH="0" baseline="0" noProof="0">
                  <a:ln>
                    <a:noFill/>
                  </a:ln>
                  <a:solidFill>
                    <a:srgbClr val="073763"/>
                  </a:solidFill>
                  <a:effectLst/>
                  <a:uLnTx/>
                  <a:uFillTx/>
                  <a:latin typeface="Source Sans Pro" panose="020B0503030403020204" pitchFamily="34" charset="0"/>
                  <a:ea typeface="Source Sans Pro" panose="020B0503030403020204" pitchFamily="34" charset="0"/>
                  <a:cs typeface="Arial" panose="020B0604020202020204" pitchFamily="34" charset="0"/>
                  <a:sym typeface="Arial"/>
                  <a:hlinkClick r:id="rId4">
                    <a:extLst>
                      <a:ext uri="{A12FA001-AC4F-418D-AE19-62706E023703}">
                        <ahyp:hlinkClr xmlns:ahyp="http://schemas.microsoft.com/office/drawing/2018/hyperlinkcolor" val="tx"/>
                      </a:ext>
                    </a:extLst>
                  </a:hlinkClick>
                </a:rPr>
                <a:t>University of Connecticut</a:t>
              </a:r>
              <a:r>
                <a:rPr kumimoji="0" lang="en-US" sz="16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 </a:t>
              </a:r>
              <a:r>
                <a:rPr kumimoji="0" lang="en-US" sz="1600" b="1" i="0" u="none" strike="noStrike" kern="1200" cap="none" spc="0" normalizeH="0" baseline="0" noProof="0">
                  <a:ln>
                    <a:noFill/>
                  </a:ln>
                  <a:solidFill>
                    <a:prstClr val="black">
                      <a:lumMod val="75000"/>
                      <a:lumOff val="25000"/>
                    </a:prstClr>
                  </a:solidFill>
                  <a:effectLst/>
                  <a:uLnTx/>
                  <a:uFillTx/>
                  <a:latin typeface="Source Sans Pro" panose="020B0503030403020204" pitchFamily="34" charset="0"/>
                  <a:ea typeface="Source Sans Pro" panose="020B0503030403020204" pitchFamily="34" charset="0"/>
                  <a:cs typeface="Arial" panose="020B0604020202020204" pitchFamily="34" charset="0"/>
                </a:rPr>
                <a:t>– </a:t>
              </a:r>
              <a:r>
                <a:rPr kumimoji="0" lang="en-US" sz="16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EPA Region 1</a:t>
              </a:r>
              <a:endParaRPr kumimoji="0" lang="en" sz="1600" b="1" i="0" u="sng" strike="noStrike" kern="0" cap="none" spc="0" normalizeH="0" baseline="0" noProof="0">
                <a:ln>
                  <a:noFill/>
                </a:ln>
                <a:solidFill>
                  <a:srgbClr val="7030A0"/>
                </a:solidFill>
                <a:effectLst/>
                <a:uLnTx/>
                <a:uFillTx/>
                <a:latin typeface="Source Sans Pro" panose="020B0503030403020204" pitchFamily="34" charset="0"/>
                <a:ea typeface="Source Sans Pro" panose="020B0503030403020204" pitchFamily="34" charset="0"/>
                <a:cs typeface="Arial" panose="020B0604020202020204" pitchFamily="34" charset="0"/>
                <a:sym typeface="Arial"/>
                <a:hlinkClick r:id="rId5">
                  <a:extLst>
                    <a:ext uri="{A12FA001-AC4F-418D-AE19-62706E023703}">
                      <ahyp:hlinkClr xmlns:ahyp="http://schemas.microsoft.com/office/drawing/2018/hyperlinkcolor" val="tx"/>
                    </a:ext>
                  </a:extLst>
                </a:hlinkClick>
              </a:endParaRPr>
            </a:p>
            <a:p>
              <a:pPr marL="176213" marR="0" lvl="1" indent="0" algn="l" defTabSz="914400" rtl="0" eaLnBrk="1" fontAlgn="auto" latinLnBrk="0" hangingPunct="1">
                <a:lnSpc>
                  <a:spcPct val="100000"/>
                </a:lnSpc>
                <a:spcBef>
                  <a:spcPts val="0"/>
                </a:spcBef>
                <a:spcAft>
                  <a:spcPts val="600"/>
                </a:spcAft>
                <a:buClr>
                  <a:srgbClr val="2F2A60"/>
                </a:buClr>
                <a:buSzTx/>
                <a:buFontTx/>
                <a:buNone/>
                <a:tabLst/>
                <a:defRPr/>
              </a:pPr>
              <a:r>
                <a:rPr kumimoji="0" lang="en" sz="1600" b="1" i="0" u="sng" strike="noStrike" kern="0" cap="none" spc="0" normalizeH="0" baseline="0" noProof="0">
                  <a:ln>
                    <a:noFill/>
                  </a:ln>
                  <a:solidFill>
                    <a:srgbClr val="CC0000"/>
                  </a:solidFill>
                  <a:effectLst/>
                  <a:uLnTx/>
                  <a:uFillTx/>
                  <a:latin typeface="Source Sans Pro" panose="020B0503030403020204" pitchFamily="34" charset="0"/>
                  <a:ea typeface="Source Sans Pro" panose="020B0503030403020204" pitchFamily="34" charset="0"/>
                  <a:cs typeface="Arial" panose="020B0604020202020204" pitchFamily="34" charset="0"/>
                  <a:sym typeface="Arial"/>
                  <a:hlinkClick r:id="rId6">
                    <a:extLst>
                      <a:ext uri="{A12FA001-AC4F-418D-AE19-62706E023703}">
                        <ahyp:hlinkClr xmlns:ahyp="http://schemas.microsoft.com/office/drawing/2018/hyperlinkcolor" val="tx"/>
                      </a:ext>
                    </a:extLst>
                  </a:hlinkClick>
                </a:rPr>
                <a:t>New Jersey Institute of Technology (NJIT)</a:t>
              </a:r>
              <a:r>
                <a:rPr kumimoji="0" lang="en" sz="1600" b="1" i="0" u="none" strike="noStrike" kern="0" cap="none" spc="0" normalizeH="0" baseline="0" noProof="0">
                  <a:ln>
                    <a:noFill/>
                  </a:ln>
                  <a:solidFill>
                    <a:srgbClr val="CC0000"/>
                  </a:solidFill>
                  <a:effectLst/>
                  <a:uLnTx/>
                  <a:uFillTx/>
                  <a:latin typeface="Source Sans Pro" panose="020B0503030403020204" pitchFamily="34" charset="0"/>
                  <a:ea typeface="Source Sans Pro" panose="020B0503030403020204" pitchFamily="34" charset="0"/>
                  <a:cs typeface="Arial" panose="020B0604020202020204" pitchFamily="34" charset="0"/>
                  <a:sym typeface="Arial"/>
                </a:rPr>
                <a:t> </a:t>
              </a:r>
              <a:r>
                <a:rPr kumimoji="0" lang="en-US" sz="1600" b="1" i="0" u="none" strike="noStrike" kern="1200" cap="none" spc="0" normalizeH="0" baseline="0" noProof="0">
                  <a:ln>
                    <a:noFill/>
                  </a:ln>
                  <a:solidFill>
                    <a:prstClr val="black">
                      <a:lumMod val="75000"/>
                      <a:lumOff val="25000"/>
                    </a:prstClr>
                  </a:solidFill>
                  <a:effectLst/>
                  <a:uLnTx/>
                  <a:uFillTx/>
                  <a:latin typeface="Source Sans Pro" panose="020B0503030403020204" pitchFamily="34" charset="0"/>
                  <a:ea typeface="Source Sans Pro" panose="020B0503030403020204" pitchFamily="34" charset="0"/>
                  <a:cs typeface="Arial" panose="020B0604020202020204" pitchFamily="34" charset="0"/>
                </a:rPr>
                <a:t>– </a:t>
              </a:r>
              <a:r>
                <a:rPr kumimoji="0" lang="en-US" sz="16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EPA Regions 2 &amp; 4</a:t>
              </a:r>
            </a:p>
            <a:p>
              <a:pPr marL="176213" marR="0" lvl="1" indent="0" algn="l" defTabSz="914400" rtl="0" eaLnBrk="1" fontAlgn="auto" latinLnBrk="0" hangingPunct="1">
                <a:lnSpc>
                  <a:spcPct val="100000"/>
                </a:lnSpc>
                <a:spcBef>
                  <a:spcPts val="0"/>
                </a:spcBef>
                <a:spcAft>
                  <a:spcPts val="600"/>
                </a:spcAft>
                <a:buClr>
                  <a:srgbClr val="2F2A60"/>
                </a:buClr>
                <a:buSzTx/>
                <a:buFontTx/>
                <a:buNone/>
                <a:tabLst/>
                <a:defRPr/>
              </a:pPr>
              <a:r>
                <a:rPr kumimoji="0" lang="en" sz="1600" b="1" i="0" u="sng" strike="noStrike" kern="0" cap="none" spc="0" normalizeH="0" baseline="0" noProof="0">
                  <a:ln>
                    <a:noFill/>
                  </a:ln>
                  <a:solidFill>
                    <a:srgbClr val="FFC000"/>
                  </a:solidFill>
                  <a:effectLst/>
                  <a:uLnTx/>
                  <a:uFillTx/>
                  <a:latin typeface="Source Sans Pro" panose="020B0503030403020204" pitchFamily="34" charset="0"/>
                  <a:ea typeface="Source Sans Pro" panose="020B0503030403020204" pitchFamily="34" charset="0"/>
                  <a:cs typeface="Arial" panose="020B0604020202020204" pitchFamily="34" charset="0"/>
                  <a:sym typeface="Arial"/>
                  <a:hlinkClick r:id="rId7">
                    <a:extLst>
                      <a:ext uri="{A12FA001-AC4F-418D-AE19-62706E023703}">
                        <ahyp:hlinkClr xmlns:ahyp="http://schemas.microsoft.com/office/drawing/2018/hyperlinkcolor" val="tx"/>
                      </a:ext>
                    </a:extLst>
                  </a:hlinkClick>
                </a:rPr>
                <a:t>The West Virginia University</a:t>
              </a:r>
              <a:r>
                <a:rPr kumimoji="0" lang="en-US" sz="16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 </a:t>
              </a:r>
              <a:r>
                <a:rPr kumimoji="0" lang="en-US" sz="1600" b="1" i="0" u="none" strike="noStrike" kern="1200" cap="none" spc="0" normalizeH="0" baseline="0" noProof="0">
                  <a:ln>
                    <a:noFill/>
                  </a:ln>
                  <a:solidFill>
                    <a:prstClr val="black">
                      <a:lumMod val="75000"/>
                      <a:lumOff val="25000"/>
                    </a:prstClr>
                  </a:solidFill>
                  <a:effectLst/>
                  <a:uLnTx/>
                  <a:uFillTx/>
                  <a:latin typeface="Source Sans Pro" panose="020B0503030403020204" pitchFamily="34" charset="0"/>
                  <a:ea typeface="Source Sans Pro" panose="020B0503030403020204" pitchFamily="34" charset="0"/>
                  <a:cs typeface="Arial" panose="020B0604020202020204" pitchFamily="34" charset="0"/>
                </a:rPr>
                <a:t>– </a:t>
              </a:r>
              <a:r>
                <a:rPr kumimoji="0" lang="en-US" sz="16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EPA Region 3</a:t>
              </a:r>
            </a:p>
          </p:txBody>
        </p:sp>
        <p:sp>
          <p:nvSpPr>
            <p:cNvPr id="6" name="TextBox 5">
              <a:extLst>
                <a:ext uri="{FF2B5EF4-FFF2-40B4-BE49-F238E27FC236}">
                  <a16:creationId xmlns:a16="http://schemas.microsoft.com/office/drawing/2014/main" id="{286DAEE8-9C47-454D-FF8E-F9C8B7F3F06C}"/>
                </a:ext>
              </a:extLst>
            </p:cNvPr>
            <p:cNvSpPr txBox="1"/>
            <p:nvPr/>
          </p:nvSpPr>
          <p:spPr>
            <a:xfrm>
              <a:off x="6428401" y="4917448"/>
              <a:ext cx="6533569" cy="984885"/>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600"/>
                </a:spcAft>
                <a:buClr>
                  <a:srgbClr val="7030A0"/>
                </a:buClr>
                <a:buSzPct val="100000"/>
                <a:buFontTx/>
                <a:buNone/>
                <a:tabLst/>
                <a:defRPr/>
              </a:pPr>
              <a:r>
                <a:rPr kumimoji="0" lang="en" sz="1600" b="1" i="0" u="sng" strike="noStrike" kern="0" cap="none" spc="0" normalizeH="0" baseline="0" noProof="0">
                  <a:ln>
                    <a:noFill/>
                  </a:ln>
                  <a:solidFill>
                    <a:srgbClr val="7030A0"/>
                  </a:solidFill>
                  <a:effectLst/>
                  <a:uLnTx/>
                  <a:uFillTx/>
                  <a:latin typeface="Source Sans Pro" panose="020B0503030403020204" pitchFamily="34" charset="0"/>
                  <a:ea typeface="Source Sans Pro" panose="020B0503030403020204" pitchFamily="34" charset="0"/>
                  <a:cs typeface="Arial" panose="020B0604020202020204" pitchFamily="34" charset="0"/>
                  <a:sym typeface="Arial"/>
                  <a:hlinkClick r:id="rId5">
                    <a:extLst>
                      <a:ext uri="{A12FA001-AC4F-418D-AE19-62706E023703}">
                        <ahyp:hlinkClr xmlns:ahyp="http://schemas.microsoft.com/office/drawing/2018/hyperlinkcolor" val="tx"/>
                      </a:ext>
                    </a:extLst>
                  </a:hlinkClick>
                </a:rPr>
                <a:t>Kansas State University</a:t>
              </a:r>
              <a:r>
                <a:rPr kumimoji="0" lang="en-US" sz="1600" b="1" i="0" u="none" strike="noStrike" kern="1200" cap="none" spc="0" normalizeH="0" baseline="0" noProof="0">
                  <a:ln>
                    <a:noFill/>
                  </a:ln>
                  <a:solidFill>
                    <a:prstClr val="black">
                      <a:lumMod val="75000"/>
                      <a:lumOff val="25000"/>
                    </a:prstClr>
                  </a:solidFill>
                  <a:effectLst/>
                  <a:uLnTx/>
                  <a:uFillTx/>
                  <a:latin typeface="Source Sans Pro" panose="020B0503030403020204" pitchFamily="34" charset="0"/>
                  <a:ea typeface="Source Sans Pro" panose="020B0503030403020204" pitchFamily="34" charset="0"/>
                  <a:cs typeface="Arial" panose="020B0604020202020204" pitchFamily="34" charset="0"/>
                </a:rPr>
                <a:t> – </a:t>
              </a:r>
              <a:r>
                <a:rPr kumimoji="0" lang="en-US" sz="1600" b="0" i="0" u="none" strike="noStrike" kern="1200" cap="none" spc="0" normalizeH="0" baseline="0" noProof="0">
                  <a:ln>
                    <a:noFill/>
                  </a:ln>
                  <a:solidFill>
                    <a:prstClr val="black">
                      <a:lumMod val="75000"/>
                      <a:lumOff val="25000"/>
                    </a:prstClr>
                  </a:solidFill>
                  <a:effectLst/>
                  <a:uLnTx/>
                  <a:uFillTx/>
                  <a:latin typeface="Source Sans Pro" panose="020B0503030403020204" pitchFamily="34" charset="0"/>
                  <a:ea typeface="Source Sans Pro" panose="020B0503030403020204" pitchFamily="34" charset="0"/>
                  <a:cs typeface="Arial" panose="020B0604020202020204" pitchFamily="34" charset="0"/>
                </a:rPr>
                <a:t>EPA</a:t>
              </a:r>
              <a:r>
                <a:rPr kumimoji="0" lang="en-US" sz="1600" b="1" i="0" u="none" strike="noStrike" kern="1200" cap="none" spc="0" normalizeH="0" baseline="0" noProof="0">
                  <a:ln>
                    <a:noFill/>
                  </a:ln>
                  <a:solidFill>
                    <a:prstClr val="black">
                      <a:lumMod val="75000"/>
                      <a:lumOff val="25000"/>
                    </a:prstClr>
                  </a:solidFill>
                  <a:effectLst/>
                  <a:uLnTx/>
                  <a:uFillTx/>
                  <a:latin typeface="Source Sans Pro" panose="020B0503030403020204" pitchFamily="34" charset="0"/>
                  <a:ea typeface="Source Sans Pro" panose="020B0503030403020204" pitchFamily="34" charset="0"/>
                  <a:cs typeface="Arial" panose="020B0604020202020204" pitchFamily="34" charset="0"/>
                </a:rPr>
                <a:t> </a:t>
              </a:r>
              <a:r>
                <a:rPr kumimoji="0" lang="en-US" sz="16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Regions 5, 6, 7 &amp; 8 </a:t>
              </a:r>
            </a:p>
            <a:p>
              <a:pPr marL="0" marR="0" lvl="1" indent="0" algn="l" defTabSz="914400" rtl="0" eaLnBrk="1" fontAlgn="auto" latinLnBrk="0" hangingPunct="1">
                <a:lnSpc>
                  <a:spcPct val="100000"/>
                </a:lnSpc>
                <a:spcBef>
                  <a:spcPts val="0"/>
                </a:spcBef>
                <a:spcAft>
                  <a:spcPts val="600"/>
                </a:spcAft>
                <a:buClr>
                  <a:srgbClr val="7030A0"/>
                </a:buClr>
                <a:buSzPct val="100000"/>
                <a:buFontTx/>
                <a:buNone/>
                <a:tabLst/>
                <a:defRPr/>
              </a:pPr>
              <a:r>
                <a:rPr kumimoji="0" lang="en" sz="1600" b="1" i="0" u="sng" strike="noStrike" kern="0" cap="none" spc="0" normalizeH="0" baseline="0" noProof="0">
                  <a:ln>
                    <a:noFill/>
                  </a:ln>
                  <a:solidFill>
                    <a:srgbClr val="A19667"/>
                  </a:solidFill>
                  <a:effectLst/>
                  <a:uLnTx/>
                  <a:uFillTx/>
                  <a:latin typeface="Source Sans Pro" panose="020B0503030403020204" pitchFamily="34" charset="0"/>
                  <a:ea typeface="Source Sans Pro" panose="020B0503030403020204" pitchFamily="34" charset="0"/>
                  <a:cs typeface="Arial" panose="020B0604020202020204" pitchFamily="34" charset="0"/>
                  <a:sym typeface="Arial"/>
                  <a:hlinkClick r:id="rId8">
                    <a:extLst>
                      <a:ext uri="{A12FA001-AC4F-418D-AE19-62706E023703}">
                        <ahyp:hlinkClr xmlns:ahyp="http://schemas.microsoft.com/office/drawing/2018/hyperlinkcolor" val="tx"/>
                      </a:ext>
                    </a:extLst>
                  </a:hlinkClick>
                </a:rPr>
                <a:t>Center for Creative Land Recycling (CCLR)</a:t>
              </a:r>
              <a:r>
                <a:rPr kumimoji="0" lang="en" sz="1600" b="1" i="0" u="none" strike="noStrike" kern="0" cap="none" spc="0" normalizeH="0" baseline="0" noProof="0">
                  <a:ln>
                    <a:noFill/>
                  </a:ln>
                  <a:solidFill>
                    <a:srgbClr val="A19667"/>
                  </a:solidFill>
                  <a:effectLst/>
                  <a:uLnTx/>
                  <a:uFillTx/>
                  <a:latin typeface="Source Sans Pro" panose="020B0503030403020204" pitchFamily="34" charset="0"/>
                  <a:ea typeface="Source Sans Pro" panose="020B0503030403020204" pitchFamily="34" charset="0"/>
                  <a:cs typeface="Arial" panose="020B0604020202020204" pitchFamily="34" charset="0"/>
                  <a:sym typeface="Arial"/>
                </a:rPr>
                <a:t> </a:t>
              </a:r>
              <a:r>
                <a:rPr kumimoji="0" lang="en-US" sz="1600" b="1" i="0" u="none" strike="noStrike" kern="1200" cap="none" spc="0" normalizeH="0" baseline="0" noProof="0">
                  <a:ln>
                    <a:noFill/>
                  </a:ln>
                  <a:solidFill>
                    <a:prstClr val="black">
                      <a:lumMod val="75000"/>
                      <a:lumOff val="25000"/>
                    </a:prstClr>
                  </a:solidFill>
                  <a:effectLst/>
                  <a:uLnTx/>
                  <a:uFillTx/>
                  <a:latin typeface="Source Sans Pro" panose="020B0503030403020204" pitchFamily="34" charset="0"/>
                  <a:ea typeface="Source Sans Pro" panose="020B0503030403020204" pitchFamily="34" charset="0"/>
                  <a:cs typeface="Arial" panose="020B0604020202020204" pitchFamily="34" charset="0"/>
                </a:rPr>
                <a:t>– </a:t>
              </a:r>
              <a:r>
                <a:rPr kumimoji="0" lang="en-US" sz="16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EPA Regions 9 &amp; 10</a:t>
              </a:r>
            </a:p>
            <a:p>
              <a:pPr marL="0" marR="0" lvl="1" indent="0" algn="l" defTabSz="914400" rtl="0" eaLnBrk="1" fontAlgn="auto" latinLnBrk="0" hangingPunct="1">
                <a:lnSpc>
                  <a:spcPct val="100000"/>
                </a:lnSpc>
                <a:spcBef>
                  <a:spcPts val="0"/>
                </a:spcBef>
                <a:spcAft>
                  <a:spcPts val="600"/>
                </a:spcAft>
                <a:buClr>
                  <a:srgbClr val="7030A0"/>
                </a:buClr>
                <a:buSzPct val="100000"/>
                <a:buFontTx/>
                <a:buNone/>
                <a:tabLst/>
                <a:defRPr/>
              </a:pPr>
              <a:r>
                <a:rPr kumimoji="0" lang="en-US" sz="1600" b="1" i="0" u="sng" strike="noStrike" kern="1200" cap="none" spc="0" normalizeH="0" baseline="0" noProof="0">
                  <a:ln>
                    <a:noFill/>
                  </a:ln>
                  <a:solidFill>
                    <a:srgbClr val="42B3C4"/>
                  </a:solidFill>
                  <a:effectLst/>
                  <a:uLnTx/>
                  <a:uFillTx/>
                  <a:latin typeface="Source Sans Pro" panose="020B0503030403020204" pitchFamily="34" charset="0"/>
                  <a:ea typeface="Source Sans Pro" panose="020B0503030403020204" pitchFamily="34" charset="0"/>
                  <a:cs typeface="Arial" panose="020B0604020202020204" pitchFamily="34" charset="0"/>
                </a:rPr>
                <a:t>KSU – ITEP – ANTHC </a:t>
              </a:r>
              <a:r>
                <a:rPr kumimoji="0" lang="en-US" sz="16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a:t>
              </a:r>
              <a:r>
                <a:rPr kumimoji="0" lang="en-US" sz="16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 Tribal TAB</a:t>
              </a:r>
            </a:p>
          </p:txBody>
        </p:sp>
      </p:grpSp>
      <p:pic>
        <p:nvPicPr>
          <p:cNvPr id="14" name="Picture 13">
            <a:extLst>
              <a:ext uri="{FF2B5EF4-FFF2-40B4-BE49-F238E27FC236}">
                <a16:creationId xmlns:a16="http://schemas.microsoft.com/office/drawing/2014/main" id="{4BD7F5ED-3C9F-83D9-7C87-668AEE72B43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73527" y="1090340"/>
            <a:ext cx="5479234" cy="3461559"/>
          </a:xfrm>
          <a:prstGeom prst="rect">
            <a:avLst/>
          </a:prstGeom>
        </p:spPr>
      </p:pic>
      <p:sp>
        <p:nvSpPr>
          <p:cNvPr id="7" name="TextBox 6">
            <a:extLst>
              <a:ext uri="{FF2B5EF4-FFF2-40B4-BE49-F238E27FC236}">
                <a16:creationId xmlns:a16="http://schemas.microsoft.com/office/drawing/2014/main" id="{95B635D2-C5FB-467C-AB01-8FE370EEA530}"/>
              </a:ext>
            </a:extLst>
          </p:cNvPr>
          <p:cNvSpPr txBox="1"/>
          <p:nvPr/>
        </p:nvSpPr>
        <p:spPr>
          <a:xfrm>
            <a:off x="3991843" y="4705586"/>
            <a:ext cx="41765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AD84C6"/>
              </a:buClr>
              <a:buSzPts val="1700"/>
              <a:buFont typeface="Arial"/>
              <a:buNone/>
              <a:tabLst/>
              <a:defRPr/>
            </a:pPr>
            <a:r>
              <a:rPr kumimoji="0" lang="en-US" sz="18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Rockwell"/>
                <a:sym typeface="Rockwell"/>
              </a:rPr>
              <a:t>Who are the </a:t>
            </a:r>
            <a:r>
              <a:rPr kumimoji="0" lang="en-US" sz="1800" b="1"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Rockwell"/>
                <a:sym typeface="Rockwell"/>
              </a:rPr>
              <a:t>TAB Service Providers?</a:t>
            </a:r>
            <a:endParaRPr kumimoji="0" lang="en-US" sz="1800" b="1"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Arial"/>
              <a:sym typeface="Arial"/>
            </a:endParaRPr>
          </a:p>
        </p:txBody>
      </p:sp>
      <p:grpSp>
        <p:nvGrpSpPr>
          <p:cNvPr id="8" name="Group 7">
            <a:extLst>
              <a:ext uri="{FF2B5EF4-FFF2-40B4-BE49-F238E27FC236}">
                <a16:creationId xmlns:a16="http://schemas.microsoft.com/office/drawing/2014/main" id="{8A05B021-031E-F0E2-323A-D478C6D153AF}"/>
              </a:ext>
            </a:extLst>
          </p:cNvPr>
          <p:cNvGrpSpPr/>
          <p:nvPr/>
        </p:nvGrpSpPr>
        <p:grpSpPr>
          <a:xfrm>
            <a:off x="-12393" y="5967268"/>
            <a:ext cx="12204394" cy="890732"/>
            <a:chOff x="1" y="5967268"/>
            <a:chExt cx="12191999" cy="890732"/>
          </a:xfrm>
        </p:grpSpPr>
        <p:sp>
          <p:nvSpPr>
            <p:cNvPr id="9" name="Rectangle 8">
              <a:extLst>
                <a:ext uri="{FF2B5EF4-FFF2-40B4-BE49-F238E27FC236}">
                  <a16:creationId xmlns:a16="http://schemas.microsoft.com/office/drawing/2014/main" id="{377CC6F8-5585-CBA9-5EBB-82AED9FF424B}"/>
                </a:ext>
              </a:extLst>
            </p:cNvPr>
            <p:cNvSpPr/>
            <p:nvPr/>
          </p:nvSpPr>
          <p:spPr>
            <a:xfrm>
              <a:off x="1" y="5967268"/>
              <a:ext cx="12191999" cy="890732"/>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373D72D4-C142-77F2-1AD4-0AD1B49D8347}"/>
                </a:ext>
              </a:extLst>
            </p:cNvPr>
            <p:cNvGrpSpPr/>
            <p:nvPr/>
          </p:nvGrpSpPr>
          <p:grpSpPr>
            <a:xfrm>
              <a:off x="159953" y="5995868"/>
              <a:ext cx="11867874" cy="822960"/>
              <a:chOff x="159953" y="5995868"/>
              <a:chExt cx="11867874" cy="822960"/>
            </a:xfrm>
          </p:grpSpPr>
          <p:pic>
            <p:nvPicPr>
              <p:cNvPr id="11" name="Picture 10" descr="A close up of a logo&#10;&#10;Description automatically generated">
                <a:extLst>
                  <a:ext uri="{FF2B5EF4-FFF2-40B4-BE49-F238E27FC236}">
                    <a16:creationId xmlns:a16="http://schemas.microsoft.com/office/drawing/2014/main" id="{BA1E66FF-DB8D-70EC-3225-532708BBAD07}"/>
                  </a:ext>
                </a:extLst>
              </p:cNvPr>
              <p:cNvPicPr>
                <a:picLocks noChangeAspect="1"/>
              </p:cNvPicPr>
              <p:nvPr/>
            </p:nvPicPr>
            <p:blipFill>
              <a:blip r:embed="rId10"/>
              <a:stretch>
                <a:fillRect/>
              </a:stretch>
            </p:blipFill>
            <p:spPr>
              <a:xfrm>
                <a:off x="8336182" y="6266259"/>
                <a:ext cx="1691640" cy="365760"/>
              </a:xfrm>
              <a:prstGeom prst="rect">
                <a:avLst/>
              </a:prstGeom>
            </p:spPr>
          </p:pic>
          <p:pic>
            <p:nvPicPr>
              <p:cNvPr id="12" name="Picture 11" descr="A logo for a company&#10;&#10;Description automatically generated">
                <a:extLst>
                  <a:ext uri="{FF2B5EF4-FFF2-40B4-BE49-F238E27FC236}">
                    <a16:creationId xmlns:a16="http://schemas.microsoft.com/office/drawing/2014/main" id="{AED10FE0-6189-754E-E33C-4B305E943FC2}"/>
                  </a:ext>
                </a:extLst>
              </p:cNvPr>
              <p:cNvPicPr>
                <a:picLocks noChangeAspect="1"/>
              </p:cNvPicPr>
              <p:nvPr/>
            </p:nvPicPr>
            <p:blipFill>
              <a:blip r:embed="rId11"/>
              <a:stretch>
                <a:fillRect/>
              </a:stretch>
            </p:blipFill>
            <p:spPr>
              <a:xfrm>
                <a:off x="3401092" y="6133028"/>
                <a:ext cx="1459201" cy="610528"/>
              </a:xfrm>
              <a:prstGeom prst="rect">
                <a:avLst/>
              </a:prstGeom>
            </p:spPr>
          </p:pic>
          <p:pic>
            <p:nvPicPr>
              <p:cNvPr id="13" name="Picture 12" descr="A black and red logo&#10;&#10;Description automatically generated">
                <a:extLst>
                  <a:ext uri="{FF2B5EF4-FFF2-40B4-BE49-F238E27FC236}">
                    <a16:creationId xmlns:a16="http://schemas.microsoft.com/office/drawing/2014/main" id="{7428F20D-3059-0835-D355-32B20ECBEF33}"/>
                  </a:ext>
                </a:extLst>
              </p:cNvPr>
              <p:cNvPicPr>
                <a:picLocks noChangeAspect="1"/>
              </p:cNvPicPr>
              <p:nvPr/>
            </p:nvPicPr>
            <p:blipFill>
              <a:blip r:embed="rId12"/>
              <a:stretch>
                <a:fillRect/>
              </a:stretch>
            </p:blipFill>
            <p:spPr>
              <a:xfrm>
                <a:off x="1586704" y="6103476"/>
                <a:ext cx="1369975" cy="548640"/>
              </a:xfrm>
              <a:prstGeom prst="rect">
                <a:avLst/>
              </a:prstGeom>
            </p:spPr>
          </p:pic>
          <p:pic>
            <p:nvPicPr>
              <p:cNvPr id="15" name="Picture 14" descr="A logo with green leaves and blue text&#10;&#10;Description automatically generated">
                <a:extLst>
                  <a:ext uri="{FF2B5EF4-FFF2-40B4-BE49-F238E27FC236}">
                    <a16:creationId xmlns:a16="http://schemas.microsoft.com/office/drawing/2014/main" id="{7F6AABDF-D313-B865-CA4D-1A260FB8477A}"/>
                  </a:ext>
                </a:extLst>
              </p:cNvPr>
              <p:cNvPicPr>
                <a:picLocks noChangeAspect="1"/>
              </p:cNvPicPr>
              <p:nvPr/>
            </p:nvPicPr>
            <p:blipFill>
              <a:blip r:embed="rId13"/>
              <a:stretch>
                <a:fillRect/>
              </a:stretch>
            </p:blipFill>
            <p:spPr>
              <a:xfrm>
                <a:off x="159953" y="6148090"/>
                <a:ext cx="982338" cy="548640"/>
              </a:xfrm>
              <a:prstGeom prst="rect">
                <a:avLst/>
              </a:prstGeom>
            </p:spPr>
          </p:pic>
          <p:pic>
            <p:nvPicPr>
              <p:cNvPr id="16" name="Picture 15" descr="A black background with purple letters&#10;&#10;Description automatically generated">
                <a:extLst>
                  <a:ext uri="{FF2B5EF4-FFF2-40B4-BE49-F238E27FC236}">
                    <a16:creationId xmlns:a16="http://schemas.microsoft.com/office/drawing/2014/main" id="{D6A21FE2-259F-0ACA-3B9C-592AB4AE6216}"/>
                  </a:ext>
                </a:extLst>
              </p:cNvPr>
              <p:cNvPicPr>
                <a:picLocks noChangeAspect="1"/>
              </p:cNvPicPr>
              <p:nvPr/>
            </p:nvPicPr>
            <p:blipFill>
              <a:blip r:embed="rId14"/>
              <a:stretch>
                <a:fillRect/>
              </a:stretch>
            </p:blipFill>
            <p:spPr>
              <a:xfrm>
                <a:off x="5084098" y="6103476"/>
                <a:ext cx="2880362" cy="640080"/>
              </a:xfrm>
              <a:prstGeom prst="rect">
                <a:avLst/>
              </a:prstGeom>
            </p:spPr>
          </p:pic>
          <p:pic>
            <p:nvPicPr>
              <p:cNvPr id="19" name="Picture 18" descr="A cartoon of a tree and a black background&#10;&#10;Description automatically generated with medium confidence">
                <a:extLst>
                  <a:ext uri="{FF2B5EF4-FFF2-40B4-BE49-F238E27FC236}">
                    <a16:creationId xmlns:a16="http://schemas.microsoft.com/office/drawing/2014/main" id="{D43C6BCF-B7E3-4B52-C6CA-2E6FA586AC77}"/>
                  </a:ext>
                </a:extLst>
              </p:cNvPr>
              <p:cNvPicPr>
                <a:picLocks noChangeAspect="1"/>
              </p:cNvPicPr>
              <p:nvPr/>
            </p:nvPicPr>
            <p:blipFill>
              <a:blip r:embed="rId15"/>
              <a:stretch>
                <a:fillRect/>
              </a:stretch>
            </p:blipFill>
            <p:spPr>
              <a:xfrm>
                <a:off x="10191994" y="5995868"/>
                <a:ext cx="1835833" cy="822960"/>
              </a:xfrm>
              <a:prstGeom prst="rect">
                <a:avLst/>
              </a:prstGeom>
            </p:spPr>
          </p:pic>
        </p:grpSp>
      </p:grpSp>
    </p:spTree>
    <p:extLst>
      <p:ext uri="{BB962C8B-B14F-4D97-AF65-F5344CB8AC3E}">
        <p14:creationId xmlns:p14="http://schemas.microsoft.com/office/powerpoint/2010/main" val="418849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EB4AB753-0D90-BA47-B48A-039402B96FE7}"/>
              </a:ext>
            </a:extLst>
          </p:cNvPr>
          <p:cNvPicPr>
            <a:picLocks noChangeAspect="1"/>
          </p:cNvPicPr>
          <p:nvPr/>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A4E58952-06F1-06D2-F347-36E7E079F857}"/>
              </a:ext>
            </a:extLst>
          </p:cNvPr>
          <p:cNvSpPr/>
          <p:nvPr/>
        </p:nvSpPr>
        <p:spPr>
          <a:xfrm>
            <a:off x="0" y="1657189"/>
            <a:ext cx="12192000" cy="2917165"/>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E69AB84-0C93-1351-7F70-79228A370656}"/>
              </a:ext>
            </a:extLst>
          </p:cNvPr>
          <p:cNvSpPr txBox="1"/>
          <p:nvPr/>
        </p:nvSpPr>
        <p:spPr>
          <a:xfrm>
            <a:off x="453362" y="2576875"/>
            <a:ext cx="11425953" cy="1211870"/>
          </a:xfrm>
          <a:prstGeom prst="rect">
            <a:avLst/>
          </a:prstGeom>
          <a:noFill/>
        </p:spPr>
        <p:txBody>
          <a:bodyPr wrap="square" rtlCol="0">
            <a:spAutoFit/>
          </a:bodyPr>
          <a:lstStyle/>
          <a:p>
            <a:pPr algn="ctr">
              <a:lnSpc>
                <a:spcPts val="9000"/>
              </a:lnSpc>
            </a:pPr>
            <a:r>
              <a:rPr lang="en-US" sz="6600" b="1" dirty="0">
                <a:latin typeface="Source Serif Pro" panose="02040603050405020204" pitchFamily="18" charset="0"/>
                <a:ea typeface="Source Serif Pro" panose="02040603050405020204" pitchFamily="18" charset="0"/>
              </a:rPr>
              <a:t>Part 3: Section Overview</a:t>
            </a:r>
          </a:p>
        </p:txBody>
      </p:sp>
    </p:spTree>
    <p:extLst>
      <p:ext uri="{BB962C8B-B14F-4D97-AF65-F5344CB8AC3E}">
        <p14:creationId xmlns:p14="http://schemas.microsoft.com/office/powerpoint/2010/main" val="4168096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33F51-1515-4374-A971-4B7B9580D5B2}"/>
              </a:ext>
            </a:extLst>
          </p:cNvPr>
          <p:cNvSpPr>
            <a:spLocks noGrp="1"/>
          </p:cNvSpPr>
          <p:nvPr>
            <p:ph type="title"/>
          </p:nvPr>
        </p:nvSpPr>
        <p:spPr>
          <a:solidFill>
            <a:schemeClr val="accent6"/>
          </a:solidFill>
        </p:spPr>
        <p:txBody>
          <a:bodyPr anchor="ctr">
            <a:normAutofit/>
          </a:bodyPr>
          <a:lstStyle/>
          <a:p>
            <a:pPr algn="ctr"/>
            <a:r>
              <a:rPr lang="en-US" b="1" dirty="0">
                <a:solidFill>
                  <a:schemeClr val="bg1"/>
                </a:solidFill>
                <a:latin typeface="Source Sans Pro" panose="020B0503030403020204" pitchFamily="34" charset="0"/>
                <a:ea typeface="Source Sans Pro" panose="020B0503030403020204" pitchFamily="34" charset="0"/>
              </a:rPr>
              <a:t>EACH GRANT HAS INDIVIDUAL EPA RANKING CRITERIA  </a:t>
            </a:r>
          </a:p>
        </p:txBody>
      </p:sp>
      <p:graphicFrame>
        <p:nvGraphicFramePr>
          <p:cNvPr id="4" name="Table 3">
            <a:extLst>
              <a:ext uri="{FF2B5EF4-FFF2-40B4-BE49-F238E27FC236}">
                <a16:creationId xmlns:a16="http://schemas.microsoft.com/office/drawing/2014/main" id="{022410AC-E7C1-42D2-AAFA-84A1F54D8C78}"/>
              </a:ext>
            </a:extLst>
          </p:cNvPr>
          <p:cNvGraphicFramePr>
            <a:graphicFrameLocks noGrp="1"/>
          </p:cNvGraphicFramePr>
          <p:nvPr/>
        </p:nvGraphicFramePr>
        <p:xfrm>
          <a:off x="440286" y="2237046"/>
          <a:ext cx="11170520" cy="3216965"/>
        </p:xfrm>
        <a:graphic>
          <a:graphicData uri="http://schemas.openxmlformats.org/drawingml/2006/table">
            <a:tbl>
              <a:tblPr firstRow="1" firstCol="1" bandRow="1"/>
              <a:tblGrid>
                <a:gridCol w="5286746">
                  <a:extLst>
                    <a:ext uri="{9D8B030D-6E8A-4147-A177-3AD203B41FA5}">
                      <a16:colId xmlns:a16="http://schemas.microsoft.com/office/drawing/2014/main" val="3013977053"/>
                    </a:ext>
                  </a:extLst>
                </a:gridCol>
                <a:gridCol w="1540042">
                  <a:extLst>
                    <a:ext uri="{9D8B030D-6E8A-4147-A177-3AD203B41FA5}">
                      <a16:colId xmlns:a16="http://schemas.microsoft.com/office/drawing/2014/main" val="864346591"/>
                    </a:ext>
                  </a:extLst>
                </a:gridCol>
                <a:gridCol w="1463040">
                  <a:extLst>
                    <a:ext uri="{9D8B030D-6E8A-4147-A177-3AD203B41FA5}">
                      <a16:colId xmlns:a16="http://schemas.microsoft.com/office/drawing/2014/main" val="1262240873"/>
                    </a:ext>
                  </a:extLst>
                </a:gridCol>
                <a:gridCol w="1183907">
                  <a:extLst>
                    <a:ext uri="{9D8B030D-6E8A-4147-A177-3AD203B41FA5}">
                      <a16:colId xmlns:a16="http://schemas.microsoft.com/office/drawing/2014/main" val="1574068794"/>
                    </a:ext>
                  </a:extLst>
                </a:gridCol>
                <a:gridCol w="1696785">
                  <a:extLst>
                    <a:ext uri="{9D8B030D-6E8A-4147-A177-3AD203B41FA5}">
                      <a16:colId xmlns:a16="http://schemas.microsoft.com/office/drawing/2014/main" val="3369136936"/>
                    </a:ext>
                  </a:extLst>
                </a:gridCol>
              </a:tblGrid>
              <a:tr h="886679">
                <a:tc>
                  <a:txBody>
                    <a:bodyPr/>
                    <a:lstStyle/>
                    <a:p>
                      <a:pPr marL="0" marR="0">
                        <a:lnSpc>
                          <a:spcPct val="107000"/>
                        </a:lnSpc>
                        <a:spcBef>
                          <a:spcPts val="0"/>
                        </a:spcBef>
                        <a:spcAft>
                          <a:spcPts val="0"/>
                        </a:spcAft>
                      </a:pPr>
                      <a:r>
                        <a:rPr lang="en-US" sz="2000" b="1" dirty="0">
                          <a:effectLst/>
                          <a:latin typeface="Source Sans Pro" panose="020B0503030403020204" pitchFamily="34" charset="0"/>
                          <a:ea typeface="Calibri" panose="020F0502020204030204" pitchFamily="34" charset="0"/>
                          <a:cs typeface="Times New Roman" panose="02020603050405020304" pitchFamily="18" charset="0"/>
                        </a:rPr>
                        <a:t>Ranking Criteria for EPA Brownfields Grants </a:t>
                      </a:r>
                    </a:p>
                    <a:p>
                      <a:pPr marL="0" marR="0">
                        <a:lnSpc>
                          <a:spcPct val="107000"/>
                        </a:lnSpc>
                        <a:spcBef>
                          <a:spcPts val="0"/>
                        </a:spcBef>
                        <a:spcAft>
                          <a:spcPts val="0"/>
                        </a:spcAft>
                      </a:pPr>
                      <a:r>
                        <a:rPr lang="en-US" sz="2000" b="1" dirty="0">
                          <a:effectLst/>
                          <a:latin typeface="Source Sans Pro" panose="020B0503030403020204" pitchFamily="34" charset="0"/>
                          <a:ea typeface="Calibri" panose="020F0502020204030204" pitchFamily="34" charset="0"/>
                          <a:cs typeface="Times New Roman" panose="02020603050405020304" pitchFamily="18" charset="0"/>
                        </a:rPr>
                        <a:t>(</a:t>
                      </a:r>
                      <a:r>
                        <a:rPr lang="en-US" sz="1600" b="1" dirty="0">
                          <a:effectLst/>
                          <a:latin typeface="Source Sans Pro" panose="020B0503030403020204" pitchFamily="34" charset="0"/>
                          <a:ea typeface="Calibri" panose="020F0502020204030204" pitchFamily="34" charset="0"/>
                          <a:cs typeface="Times New Roman" panose="02020603050405020304" pitchFamily="18" charset="0"/>
                        </a:rPr>
                        <a:t>FY 25-new guidelines issued in September 2025</a:t>
                      </a:r>
                      <a:r>
                        <a:rPr lang="en-US" sz="2000" b="1" dirty="0">
                          <a:effectLst/>
                          <a:latin typeface="Source Sans Pro" panose="020B0503030403020204" pitchFamily="34"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dirty="0">
                          <a:effectLst/>
                          <a:latin typeface="Source Sans Pro" panose="020B0503030403020204" pitchFamily="34" charset="0"/>
                          <a:ea typeface="Calibri" panose="020F0502020204030204" pitchFamily="34" charset="0"/>
                          <a:cs typeface="Times New Roman" panose="02020603050405020304" pitchFamily="18" charset="0"/>
                        </a:rPr>
                        <a:t>Community-Wide Assessment/CWAGST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dirty="0">
                          <a:effectLst/>
                          <a:latin typeface="Source Sans Pro" panose="020B0503030403020204" pitchFamily="34" charset="0"/>
                          <a:ea typeface="Calibri" panose="020F0502020204030204" pitchFamily="34" charset="0"/>
                          <a:cs typeface="Times New Roman" panose="02020603050405020304" pitchFamily="18" charset="0"/>
                        </a:rPr>
                        <a:t>Assessment Coalition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dirty="0">
                          <a:effectLst/>
                          <a:latin typeface="Source Sans Pro" panose="020B0503030403020204" pitchFamily="34" charset="0"/>
                          <a:ea typeface="Calibri" panose="020F0502020204030204" pitchFamily="34" charset="0"/>
                          <a:cs typeface="Times New Roman" panose="02020603050405020304" pitchFamily="18" charset="0"/>
                        </a:rPr>
                        <a:t>Cleanup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dirty="0">
                          <a:effectLst/>
                          <a:latin typeface="Source Sans Pro" panose="020B0503030403020204" pitchFamily="34" charset="0"/>
                          <a:ea typeface="Source Sans Pro" panose="020B0503030403020204" pitchFamily="34" charset="0"/>
                          <a:cs typeface="Times New Roman" panose="02020603050405020304" pitchFamily="18" charset="0"/>
                        </a:rPr>
                        <a:t>M</a:t>
                      </a:r>
                      <a:r>
                        <a:rPr lang="en-US" sz="2000" b="1" kern="1200" dirty="0">
                          <a:solidFill>
                            <a:schemeClr val="tx1"/>
                          </a:solidFill>
                          <a:effectLst/>
                          <a:latin typeface="Source Sans Pro" panose="020B0503030403020204" pitchFamily="34" charset="0"/>
                          <a:ea typeface="Source Sans Pro" panose="020B0503030403020204" pitchFamily="34" charset="0"/>
                          <a:cs typeface="Times New Roman" panose="02020603050405020304" pitchFamily="18" charset="0"/>
                        </a:rPr>
                        <a:t>ultipurpos</a:t>
                      </a:r>
                      <a:r>
                        <a:rPr lang="en-US" sz="2000" b="1" dirty="0">
                          <a:effectLst/>
                          <a:latin typeface="Source Sans Pro" panose="020B0503030403020204" pitchFamily="34" charset="0"/>
                          <a:ea typeface="Source Sans Pro" panose="020B0503030403020204" pitchFamily="34" charset="0"/>
                          <a:cs typeface="Times New Roman" panose="02020603050405020304" pitchFamily="18" charset="0"/>
                        </a:rPr>
                        <a:t>e (FY 2024)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6462472"/>
                  </a:ext>
                </a:extLst>
              </a:tr>
              <a:tr h="321524">
                <a:tc>
                  <a:txBody>
                    <a:bodyPr/>
                    <a:lstStyle/>
                    <a:p>
                      <a:pPr marL="0" marR="0">
                        <a:lnSpc>
                          <a:spcPct val="107000"/>
                        </a:lnSpc>
                        <a:spcBef>
                          <a:spcPts val="0"/>
                        </a:spcBef>
                        <a:spcAft>
                          <a:spcPts val="0"/>
                        </a:spcAft>
                      </a:pPr>
                      <a:r>
                        <a:rPr lang="en-US" sz="2000" dirty="0">
                          <a:effectLst/>
                          <a:latin typeface="Source Sans Pro" panose="020B0503030403020204" pitchFamily="34" charset="0"/>
                          <a:ea typeface="Calibri" panose="020F0502020204030204" pitchFamily="34" charset="0"/>
                          <a:cs typeface="Times New Roman" panose="02020603050405020304" pitchFamily="18" charset="0"/>
                        </a:rPr>
                        <a:t>Project Area Description/Plans for Revitalization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Source Sans Pro" panose="020B0503030403020204" pitchFamily="34" charset="0"/>
                          <a:ea typeface="Calibri" panose="020F0502020204030204" pitchFamily="34" charset="0"/>
                          <a:cs typeface="Times New Roman" panose="02020603050405020304" pitchFamily="18" charset="0"/>
                        </a:rPr>
                        <a:t>40 pts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Source Sans Pro" panose="020B0503030403020204" pitchFamily="34" charset="0"/>
                          <a:ea typeface="Calibri" panose="020F0502020204030204" pitchFamily="34" charset="0"/>
                          <a:cs typeface="Times New Roman" panose="02020603050405020304" pitchFamily="18" charset="0"/>
                        </a:rPr>
                        <a:t>45 pts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Source Sans Pro" panose="020B0503030403020204" pitchFamily="34" charset="0"/>
                          <a:ea typeface="Calibri" panose="020F0502020204030204" pitchFamily="34" charset="0"/>
                          <a:cs typeface="Times New Roman" panose="02020603050405020304" pitchFamily="18" charset="0"/>
                        </a:rPr>
                        <a:t>55 pts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Source Sans Pro" panose="020B0503030403020204" pitchFamily="34" charset="0"/>
                          <a:ea typeface="Source Sans Pro" panose="020B0503030403020204" pitchFamily="34" charset="0"/>
                          <a:cs typeface="Times New Roman" panose="02020603050405020304" pitchFamily="18" charset="0"/>
                        </a:rPr>
                        <a:t>45 pts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123088"/>
                  </a:ext>
                </a:extLst>
              </a:tr>
              <a:tr h="328246">
                <a:tc>
                  <a:txBody>
                    <a:bodyPr/>
                    <a:lstStyle/>
                    <a:p>
                      <a:pPr marL="0" marR="0">
                        <a:lnSpc>
                          <a:spcPct val="107000"/>
                        </a:lnSpc>
                        <a:spcBef>
                          <a:spcPts val="0"/>
                        </a:spcBef>
                        <a:spcAft>
                          <a:spcPts val="0"/>
                        </a:spcAft>
                      </a:pPr>
                      <a:r>
                        <a:rPr lang="en-US" sz="2000" dirty="0">
                          <a:effectLst/>
                          <a:latin typeface="Source Sans Pro" panose="020B0503030403020204" pitchFamily="34" charset="0"/>
                          <a:ea typeface="Calibri" panose="020F0502020204030204" pitchFamily="34" charset="0"/>
                          <a:cs typeface="Times New Roman" panose="02020603050405020304" pitchFamily="18" charset="0"/>
                        </a:rPr>
                        <a:t>Community Need and Community Engagement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Source Sans Pro" panose="020B0503030403020204" pitchFamily="34" charset="0"/>
                          <a:ea typeface="Calibri" panose="020F0502020204030204" pitchFamily="34" charset="0"/>
                          <a:cs typeface="Times New Roman" panose="02020603050405020304" pitchFamily="18" charset="0"/>
                        </a:rPr>
                        <a:t>40 pts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Source Sans Pro" panose="020B0503030403020204" pitchFamily="34" charset="0"/>
                          <a:ea typeface="Calibri" panose="020F0502020204030204" pitchFamily="34" charset="0"/>
                          <a:cs typeface="Times New Roman" panose="02020603050405020304" pitchFamily="18" charset="0"/>
                        </a:rPr>
                        <a:t>40 pts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Source Sans Pro" panose="020B0503030403020204" pitchFamily="34" charset="0"/>
                          <a:ea typeface="Calibri" panose="020F0502020204030204" pitchFamily="34" charset="0"/>
                          <a:cs typeface="Times New Roman" panose="02020603050405020304" pitchFamily="18" charset="0"/>
                        </a:rPr>
                        <a:t>40 pts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Source Sans Pro" panose="020B0503030403020204" pitchFamily="34" charset="0"/>
                          <a:ea typeface="Source Sans Pro" panose="020B0503030403020204" pitchFamily="34" charset="0"/>
                          <a:cs typeface="Times New Roman" panose="02020603050405020304" pitchFamily="18" charset="0"/>
                        </a:rPr>
                        <a:t>45 pts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2992403"/>
                  </a:ext>
                </a:extLst>
              </a:tr>
              <a:tr h="312615">
                <a:tc>
                  <a:txBody>
                    <a:bodyPr/>
                    <a:lstStyle/>
                    <a:p>
                      <a:pPr marL="0" marR="0">
                        <a:lnSpc>
                          <a:spcPct val="107000"/>
                        </a:lnSpc>
                        <a:spcBef>
                          <a:spcPts val="0"/>
                        </a:spcBef>
                        <a:spcAft>
                          <a:spcPts val="0"/>
                        </a:spcAft>
                      </a:pPr>
                      <a:r>
                        <a:rPr lang="en-US" sz="2000" dirty="0">
                          <a:effectLst/>
                          <a:latin typeface="Source Sans Pro" panose="020B0503030403020204" pitchFamily="34" charset="0"/>
                          <a:ea typeface="Calibri" panose="020F0502020204030204" pitchFamily="34" charset="0"/>
                          <a:cs typeface="Times New Roman" panose="02020603050405020304" pitchFamily="18" charset="0"/>
                        </a:rPr>
                        <a:t>Task Description, Cost Estimates, Measuring Success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Source Sans Pro" panose="020B0503030403020204" pitchFamily="34" charset="0"/>
                          <a:ea typeface="Calibri" panose="020F0502020204030204" pitchFamily="34" charset="0"/>
                          <a:cs typeface="Times New Roman" panose="02020603050405020304" pitchFamily="18" charset="0"/>
                        </a:rPr>
                        <a:t>45 pts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Source Sans Pro" panose="020B0503030403020204" pitchFamily="34" charset="0"/>
                          <a:ea typeface="Calibri" panose="020F0502020204030204" pitchFamily="34" charset="0"/>
                          <a:cs typeface="Times New Roman" panose="02020603050405020304" pitchFamily="18" charset="0"/>
                        </a:rPr>
                        <a:t>45 pts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Source Sans Pro" panose="020B0503030403020204" pitchFamily="34" charset="0"/>
                          <a:ea typeface="Calibri" panose="020F0502020204030204" pitchFamily="34" charset="0"/>
                          <a:cs typeface="Times New Roman" panose="02020603050405020304" pitchFamily="18" charset="0"/>
                        </a:rPr>
                        <a:t>55 pts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Source Sans Pro" panose="020B0503030403020204" pitchFamily="34" charset="0"/>
                          <a:ea typeface="Source Sans Pro" panose="020B0503030403020204" pitchFamily="34" charset="0"/>
                          <a:cs typeface="Times New Roman" panose="02020603050405020304" pitchFamily="18" charset="0"/>
                        </a:rPr>
                        <a:t>45 pts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890604"/>
                  </a:ext>
                </a:extLst>
              </a:tr>
              <a:tr h="328247">
                <a:tc>
                  <a:txBody>
                    <a:bodyPr/>
                    <a:lstStyle/>
                    <a:p>
                      <a:pPr marL="0" marR="0">
                        <a:lnSpc>
                          <a:spcPct val="107000"/>
                        </a:lnSpc>
                        <a:spcBef>
                          <a:spcPts val="0"/>
                        </a:spcBef>
                        <a:spcAft>
                          <a:spcPts val="0"/>
                        </a:spcAft>
                      </a:pPr>
                      <a:r>
                        <a:rPr lang="en-US" sz="2000" dirty="0">
                          <a:effectLst/>
                          <a:latin typeface="Source Sans Pro" panose="020B0503030403020204" pitchFamily="34" charset="0"/>
                          <a:ea typeface="Calibri" panose="020F0502020204030204" pitchFamily="34" charset="0"/>
                          <a:cs typeface="Times New Roman" panose="02020603050405020304" pitchFamily="18" charset="0"/>
                        </a:rPr>
                        <a:t>Programmatic Capability and Past Performance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Source Sans Pro" panose="020B0503030403020204" pitchFamily="34" charset="0"/>
                          <a:ea typeface="Calibri" panose="020F0502020204030204" pitchFamily="34" charset="0"/>
                          <a:cs typeface="Times New Roman" panose="02020603050405020304" pitchFamily="18" charset="0"/>
                        </a:rPr>
                        <a:t>35 pts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Source Sans Pro" panose="020B0503030403020204" pitchFamily="34" charset="0"/>
                          <a:ea typeface="Calibri" panose="020F0502020204030204" pitchFamily="34" charset="0"/>
                          <a:cs typeface="Times New Roman" panose="02020603050405020304" pitchFamily="18" charset="0"/>
                        </a:rPr>
                        <a:t>35 pts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Source Sans Pro" panose="020B0503030403020204" pitchFamily="34" charset="0"/>
                          <a:ea typeface="Calibri" panose="020F0502020204030204" pitchFamily="34" charset="0"/>
                          <a:cs typeface="Times New Roman" panose="02020603050405020304" pitchFamily="18" charset="0"/>
                        </a:rPr>
                        <a:t>30 pts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Source Sans Pro" panose="020B0503030403020204" pitchFamily="34" charset="0"/>
                          <a:ea typeface="Source Sans Pro" panose="020B0503030403020204" pitchFamily="34" charset="0"/>
                          <a:cs typeface="Times New Roman" panose="02020603050405020304" pitchFamily="18" charset="0"/>
                        </a:rPr>
                        <a:t>35 pts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3456572"/>
                  </a:ext>
                </a:extLst>
              </a:tr>
              <a:tr h="0">
                <a:tc>
                  <a:txBody>
                    <a:bodyPr/>
                    <a:lstStyle/>
                    <a:p>
                      <a:pPr marL="0" marR="0" algn="r">
                        <a:lnSpc>
                          <a:spcPct val="107000"/>
                        </a:lnSpc>
                        <a:spcBef>
                          <a:spcPts val="0"/>
                        </a:spcBef>
                        <a:spcAft>
                          <a:spcPts val="0"/>
                        </a:spcAft>
                      </a:pPr>
                      <a:r>
                        <a:rPr lang="en-US" sz="2000" b="1" dirty="0">
                          <a:effectLst/>
                          <a:latin typeface="Source Sans Pro" panose="020B0503030403020204" pitchFamily="34" charset="0"/>
                          <a:ea typeface="Calibri" panose="020F0502020204030204" pitchFamily="34" charset="0"/>
                          <a:cs typeface="Times New Roman" panose="02020603050405020304" pitchFamily="18" charset="0"/>
                        </a:rPr>
                        <a:t>Total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dirty="0">
                          <a:effectLst/>
                          <a:latin typeface="Source Sans Pro" panose="020B0503030403020204" pitchFamily="34" charset="0"/>
                          <a:ea typeface="Calibri" panose="020F0502020204030204" pitchFamily="34" charset="0"/>
                          <a:cs typeface="Times New Roman" panose="02020603050405020304" pitchFamily="18" charset="0"/>
                        </a:rPr>
                        <a:t>160 pts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dirty="0">
                          <a:effectLst/>
                          <a:latin typeface="Source Sans Pro" panose="020B0503030403020204" pitchFamily="34" charset="0"/>
                          <a:ea typeface="Calibri" panose="020F0502020204030204" pitchFamily="34" charset="0"/>
                          <a:cs typeface="Times New Roman" panose="02020603050405020304" pitchFamily="18" charset="0"/>
                        </a:rPr>
                        <a:t>165 pts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dirty="0">
                          <a:effectLst/>
                          <a:latin typeface="Source Sans Pro" panose="020B0503030403020204" pitchFamily="34" charset="0"/>
                          <a:ea typeface="Calibri" panose="020F0502020204030204" pitchFamily="34" charset="0"/>
                          <a:cs typeface="Times New Roman" panose="02020603050405020304" pitchFamily="18" charset="0"/>
                        </a:rPr>
                        <a:t>180 pts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dirty="0">
                          <a:effectLst/>
                          <a:latin typeface="Source Sans Pro" panose="020B0503030403020204" pitchFamily="34" charset="0"/>
                          <a:ea typeface="Source Sans Pro" panose="020B0503030403020204" pitchFamily="34" charset="0"/>
                          <a:cs typeface="Times New Roman" panose="02020603050405020304" pitchFamily="18" charset="0"/>
                        </a:rPr>
                        <a:t>170 pts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3380815"/>
                  </a:ext>
                </a:extLst>
              </a:tr>
            </a:tbl>
          </a:graphicData>
        </a:graphic>
      </p:graphicFrame>
    </p:spTree>
    <p:extLst>
      <p:ext uri="{BB962C8B-B14F-4D97-AF65-F5344CB8AC3E}">
        <p14:creationId xmlns:p14="http://schemas.microsoft.com/office/powerpoint/2010/main" val="595460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568132-6519-2DAA-D8BE-B27D54BD24FC}"/>
              </a:ext>
            </a:extLst>
          </p:cNvPr>
          <p:cNvSpPr/>
          <p:nvPr/>
        </p:nvSpPr>
        <p:spPr>
          <a:xfrm>
            <a:off x="0" y="2141275"/>
            <a:ext cx="12192000" cy="3510400"/>
          </a:xfrm>
          <a:prstGeom prst="rect">
            <a:avLst/>
          </a:prstGeom>
          <a:solidFill>
            <a:srgbClr val="7ABB4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6426F01-AF22-42B5-B4B1-30C17765FB1B}"/>
              </a:ext>
            </a:extLst>
          </p:cNvPr>
          <p:cNvSpPr txBox="1"/>
          <p:nvPr/>
        </p:nvSpPr>
        <p:spPr>
          <a:xfrm>
            <a:off x="486030" y="387179"/>
            <a:ext cx="1024926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54D3A"/>
                </a:solidFill>
                <a:effectLst/>
                <a:uLnTx/>
                <a:uFillTx/>
                <a:latin typeface="Source Serif Pro" panose="02040603050405020204" pitchFamily="18" charset="0"/>
                <a:ea typeface="Source Serif Pro" panose="02040603050405020204" pitchFamily="18" charset="0"/>
                <a:cs typeface="+mn-cs"/>
              </a:rPr>
              <a:t>Key Reminders</a:t>
            </a:r>
          </a:p>
        </p:txBody>
      </p:sp>
      <p:sp>
        <p:nvSpPr>
          <p:cNvPr id="5" name="TextBox 4">
            <a:extLst>
              <a:ext uri="{FF2B5EF4-FFF2-40B4-BE49-F238E27FC236}">
                <a16:creationId xmlns:a16="http://schemas.microsoft.com/office/drawing/2014/main" id="{FEF5908B-DD32-3207-F9B0-92009596CB8D}"/>
              </a:ext>
            </a:extLst>
          </p:cNvPr>
          <p:cNvSpPr txBox="1"/>
          <p:nvPr/>
        </p:nvSpPr>
        <p:spPr>
          <a:xfrm>
            <a:off x="486028" y="1121433"/>
            <a:ext cx="10984075"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Communicate who you are: Remember a person reading your proposal has probably never heard of your town.</a:t>
            </a:r>
          </a:p>
        </p:txBody>
      </p:sp>
      <p:sp>
        <p:nvSpPr>
          <p:cNvPr id="4" name="TextBox 3">
            <a:extLst>
              <a:ext uri="{FF2B5EF4-FFF2-40B4-BE49-F238E27FC236}">
                <a16:creationId xmlns:a16="http://schemas.microsoft.com/office/drawing/2014/main" id="{E66EE91E-9448-12A5-B908-7DF8A78E8E4D}"/>
              </a:ext>
            </a:extLst>
          </p:cNvPr>
          <p:cNvSpPr txBox="1"/>
          <p:nvPr/>
        </p:nvSpPr>
        <p:spPr>
          <a:xfrm>
            <a:off x="486029" y="2260170"/>
            <a:ext cx="10984075" cy="3754874"/>
          </a:xfrm>
          <a:prstGeom prst="rect">
            <a:avLst/>
          </a:prstGeom>
          <a:noFill/>
        </p:spPr>
        <p:txBody>
          <a:bodyPr wrap="square">
            <a:spAutoFit/>
          </a:bodyPr>
          <a:lstStyle/>
          <a:p>
            <a:pPr marL="522288"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How does your location influence identity? </a:t>
            </a:r>
          </a:p>
          <a:p>
            <a:pPr marL="179388" marR="0" lvl="0" indent="0" algn="l" defTabSz="914400"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 	~Does your community face challenges due to your location?</a:t>
            </a:r>
          </a:p>
          <a:p>
            <a:pPr marL="179388" marR="0" lvl="0" indent="0" algn="l" defTabSz="914400"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	~Is the landscape part of what makes you unique?</a:t>
            </a:r>
          </a:p>
          <a:p>
            <a:pPr marL="522288"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Who are you as a community, and how does this project support that identity?</a:t>
            </a:r>
          </a:p>
          <a:p>
            <a:pPr marL="179388" marR="0" lvl="0" indent="0" algn="l" defTabSz="914400"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	~Agricultural, tourism, and industrial communities all have different 	needs. </a:t>
            </a:r>
          </a:p>
          <a:p>
            <a:pPr marL="522288"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How does your community and your project fit into a bigger picture?</a:t>
            </a:r>
          </a:p>
          <a:p>
            <a:pPr marL="179388" marR="0" lvl="0" indent="0" algn="l" defTabSz="914400"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	~ Is your project in keeping with a larger state or national initiative?</a:t>
            </a:r>
          </a:p>
          <a:p>
            <a:pPr marL="179388" marR="0" lvl="0" indent="0" algn="l" defTabSz="914400"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	~Can your project address a community need in a substantive way?</a:t>
            </a:r>
          </a:p>
          <a:p>
            <a:pPr marL="522288"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endPar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2052910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426F01-AF22-42B5-B4B1-30C17765FB1B}"/>
              </a:ext>
            </a:extLst>
          </p:cNvPr>
          <p:cNvSpPr txBox="1"/>
          <p:nvPr/>
        </p:nvSpPr>
        <p:spPr>
          <a:xfrm>
            <a:off x="393309" y="366810"/>
            <a:ext cx="1140538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54D3A"/>
                </a:solidFill>
                <a:effectLst/>
                <a:uLnTx/>
                <a:uFillTx/>
                <a:latin typeface="Source Serif Pro" panose="02040603050405020204" pitchFamily="18" charset="0"/>
                <a:ea typeface="Source Serif Pro" panose="02040603050405020204" pitchFamily="18" charset="0"/>
                <a:cs typeface="+mn-cs"/>
              </a:rPr>
              <a:t>Section 1: Project Area Description and Plans for Revitalization</a:t>
            </a:r>
          </a:p>
        </p:txBody>
      </p:sp>
      <p:sp>
        <p:nvSpPr>
          <p:cNvPr id="3" name="TextBox 2">
            <a:extLst>
              <a:ext uri="{FF2B5EF4-FFF2-40B4-BE49-F238E27FC236}">
                <a16:creationId xmlns:a16="http://schemas.microsoft.com/office/drawing/2014/main" id="{ACBACB08-FAEC-44A0-BD16-547138BD3F14}"/>
              </a:ext>
            </a:extLst>
          </p:cNvPr>
          <p:cNvSpPr txBox="1"/>
          <p:nvPr/>
        </p:nvSpPr>
        <p:spPr>
          <a:xfrm>
            <a:off x="430306" y="2187388"/>
            <a:ext cx="9386047" cy="3667992"/>
          </a:xfrm>
          <a:prstGeom prst="rect">
            <a:avLst/>
          </a:prstGeom>
          <a:noFill/>
        </p:spPr>
        <p:txBody>
          <a:bodyPr wrap="square" rtlCol="0">
            <a:spAutoFit/>
          </a:bodyPr>
          <a:lstStyle/>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Gill Sans"/>
                <a:ea typeface="Calibri" panose="020F0502020204030204" pitchFamily="34" charset="0"/>
                <a:cs typeface="Times New Roman" panose="02020603050405020304" pitchFamily="18" charset="0"/>
              </a:rPr>
              <a:t>Project Area Description and Plans for Revitalization</a:t>
            </a:r>
          </a:p>
          <a:p>
            <a:pPr marL="742950" marR="0" lvl="1" indent="-285750" algn="l" defTabSz="914400" rtl="0" eaLnBrk="1" fontAlgn="auto" latinLnBrk="0" hangingPunct="1">
              <a:lnSpc>
                <a:spcPct val="107000"/>
              </a:lnSpc>
              <a:spcBef>
                <a:spcPts val="0"/>
              </a:spcBef>
              <a:spcAft>
                <a:spcPts val="0"/>
              </a:spcAft>
              <a:buClrTx/>
              <a:buSzTx/>
              <a:buFont typeface="+mj-lt"/>
              <a:buAutoNum type="alphaLcPeriod"/>
              <a:tabLst/>
              <a:defRPr/>
            </a:pPr>
            <a:r>
              <a:rPr kumimoji="0" lang="en-US" sz="2000" b="0" i="0" u="none" strike="noStrike" kern="1200" cap="none" spc="0" normalizeH="0" baseline="0" noProof="0" dirty="0">
                <a:ln>
                  <a:noFill/>
                </a:ln>
                <a:solidFill>
                  <a:prstClr val="black"/>
                </a:solidFill>
                <a:effectLst/>
                <a:uLnTx/>
                <a:uFillTx/>
                <a:latin typeface="Gill Sans"/>
                <a:ea typeface="Calibri" panose="020F0502020204030204" pitchFamily="34" charset="0"/>
                <a:cs typeface="Times New Roman" panose="02020603050405020304" pitchFamily="18" charset="0"/>
              </a:rPr>
              <a:t>Target Area and Brownfields</a:t>
            </a:r>
          </a:p>
          <a:p>
            <a:pPr marL="1143000" marR="0" lvl="2" indent="-228600" algn="l" defTabSz="914400" rtl="0" eaLnBrk="1" fontAlgn="auto" latinLnBrk="0" hangingPunct="1">
              <a:lnSpc>
                <a:spcPct val="107000"/>
              </a:lnSpc>
              <a:spcBef>
                <a:spcPts val="0"/>
              </a:spcBef>
              <a:spcAft>
                <a:spcPts val="0"/>
              </a:spcAft>
              <a:buClrTx/>
              <a:buSzTx/>
              <a:buFont typeface="+mj-lt"/>
              <a:buAutoNum type="romanLcPeriod"/>
              <a:tabLst/>
              <a:defRPr/>
            </a:pPr>
            <a:r>
              <a:rPr kumimoji="0" lang="en-US" sz="2000" b="0" i="0" u="none" strike="noStrike" kern="1200" cap="none" spc="0" normalizeH="0" baseline="0" noProof="0" dirty="0">
                <a:ln>
                  <a:noFill/>
                </a:ln>
                <a:solidFill>
                  <a:prstClr val="black"/>
                </a:solidFill>
                <a:effectLst/>
                <a:uLnTx/>
                <a:uFillTx/>
                <a:latin typeface="Gill Sans"/>
                <a:ea typeface="Calibri" panose="020F0502020204030204" pitchFamily="34" charset="0"/>
                <a:cs typeface="Times New Roman" panose="02020603050405020304" pitchFamily="18" charset="0"/>
              </a:rPr>
              <a:t>Overview of Brownfield Challenges and Description of Target Area</a:t>
            </a:r>
          </a:p>
          <a:p>
            <a:pPr marL="1143000" marR="0" lvl="2" indent="-228600" algn="l" defTabSz="914400" rtl="0" eaLnBrk="1" fontAlgn="auto" latinLnBrk="0" hangingPunct="1">
              <a:lnSpc>
                <a:spcPct val="107000"/>
              </a:lnSpc>
              <a:spcBef>
                <a:spcPts val="0"/>
              </a:spcBef>
              <a:spcAft>
                <a:spcPts val="0"/>
              </a:spcAft>
              <a:buClrTx/>
              <a:buSzTx/>
              <a:buFont typeface="+mj-lt"/>
              <a:buAutoNum type="romanLcPeriod"/>
              <a:tabLst/>
              <a:defRPr/>
            </a:pPr>
            <a:r>
              <a:rPr kumimoji="0" lang="en-US" sz="2000" b="0" i="0" u="none" strike="noStrike" kern="1200" cap="none" spc="0" normalizeH="0" baseline="0" noProof="0" dirty="0">
                <a:ln>
                  <a:noFill/>
                </a:ln>
                <a:solidFill>
                  <a:prstClr val="black"/>
                </a:solidFill>
                <a:effectLst/>
                <a:uLnTx/>
                <a:uFillTx/>
                <a:latin typeface="Gill Sans"/>
                <a:ea typeface="Calibri" panose="020F0502020204030204" pitchFamily="34" charset="0"/>
                <a:cs typeface="Times New Roman" panose="02020603050405020304" pitchFamily="18" charset="0"/>
              </a:rPr>
              <a:t>Description of the Priority Brownfield Site(s)</a:t>
            </a:r>
          </a:p>
          <a:p>
            <a:pPr marL="1143000" marR="0" lvl="2" indent="-228600" algn="l" defTabSz="914400" rtl="0" eaLnBrk="1" fontAlgn="auto" latinLnBrk="0" hangingPunct="1">
              <a:lnSpc>
                <a:spcPct val="107000"/>
              </a:lnSpc>
              <a:spcBef>
                <a:spcPts val="0"/>
              </a:spcBef>
              <a:spcAft>
                <a:spcPts val="0"/>
              </a:spcAft>
              <a:buClrTx/>
              <a:buSzTx/>
              <a:buFont typeface="+mj-lt"/>
              <a:buAutoNum type="romanLcPeriod"/>
              <a:tabLst/>
              <a:defRPr/>
            </a:pPr>
            <a:r>
              <a:rPr kumimoji="0" lang="en-US" sz="2000" b="0" i="0" u="none" strike="noStrike" kern="1200" cap="none" spc="0" normalizeH="0" baseline="0" noProof="0" dirty="0">
                <a:ln>
                  <a:noFill/>
                </a:ln>
                <a:solidFill>
                  <a:prstClr val="black"/>
                </a:solidFill>
                <a:effectLst/>
                <a:uLnTx/>
                <a:uFillTx/>
                <a:latin typeface="Gill Sans"/>
                <a:ea typeface="Calibri" panose="020F0502020204030204" pitchFamily="34" charset="0"/>
                <a:cs typeface="Times New Roman" panose="02020603050405020304" pitchFamily="18" charset="0"/>
              </a:rPr>
              <a:t>Identifying Additional Sites</a:t>
            </a:r>
          </a:p>
          <a:p>
            <a:pPr marL="742950" marR="0" lvl="1" indent="-285750" algn="l" defTabSz="914400" rtl="0" eaLnBrk="1" fontAlgn="auto" latinLnBrk="0" hangingPunct="1">
              <a:lnSpc>
                <a:spcPct val="107000"/>
              </a:lnSpc>
              <a:spcBef>
                <a:spcPts val="0"/>
              </a:spcBef>
              <a:spcAft>
                <a:spcPts val="0"/>
              </a:spcAft>
              <a:buClrTx/>
              <a:buSzTx/>
              <a:buFont typeface="+mj-lt"/>
              <a:buAutoNum type="alphaLcPeriod"/>
              <a:tabLst/>
              <a:defRPr/>
            </a:pPr>
            <a:r>
              <a:rPr kumimoji="0" lang="en-US" sz="2000" b="0" i="0" u="none" strike="noStrike" kern="1200" cap="none" spc="0" normalizeH="0" baseline="0" noProof="0" dirty="0">
                <a:ln>
                  <a:noFill/>
                </a:ln>
                <a:solidFill>
                  <a:prstClr val="black"/>
                </a:solidFill>
                <a:effectLst/>
                <a:uLnTx/>
                <a:uFillTx/>
                <a:latin typeface="Gill Sans"/>
                <a:ea typeface="Calibri" panose="020F0502020204030204" pitchFamily="34" charset="0"/>
                <a:cs typeface="Times New Roman" panose="02020603050405020304" pitchFamily="18" charset="0"/>
              </a:rPr>
              <a:t>Revitalization of the Target Area</a:t>
            </a:r>
          </a:p>
          <a:p>
            <a:pPr marL="1143000" marR="0" lvl="2" indent="-228600" algn="l" defTabSz="914400" rtl="0" eaLnBrk="1" fontAlgn="auto" latinLnBrk="0" hangingPunct="1">
              <a:lnSpc>
                <a:spcPct val="107000"/>
              </a:lnSpc>
              <a:spcBef>
                <a:spcPts val="0"/>
              </a:spcBef>
              <a:spcAft>
                <a:spcPts val="0"/>
              </a:spcAft>
              <a:buClrTx/>
              <a:buSzTx/>
              <a:buFont typeface="+mj-lt"/>
              <a:buAutoNum type="romanLcPeriod"/>
              <a:tabLst/>
              <a:defRPr/>
            </a:pPr>
            <a:r>
              <a:rPr kumimoji="0" lang="en-US" sz="2000" b="0" i="0" u="none" strike="noStrike" kern="1200" cap="none" spc="0" normalizeH="0" baseline="0" noProof="0" dirty="0">
                <a:ln>
                  <a:noFill/>
                </a:ln>
                <a:solidFill>
                  <a:prstClr val="black"/>
                </a:solidFill>
                <a:effectLst/>
                <a:uLnTx/>
                <a:uFillTx/>
                <a:latin typeface="Gill Sans"/>
                <a:ea typeface="Calibri" panose="020F0502020204030204" pitchFamily="34" charset="0"/>
                <a:cs typeface="Times New Roman" panose="02020603050405020304" pitchFamily="18" charset="0"/>
              </a:rPr>
              <a:t>Reuse Strategy and Alignment with Revitalization Plans</a:t>
            </a:r>
          </a:p>
          <a:p>
            <a:pPr marL="1143000" marR="0" lvl="2" indent="-228600" algn="l" defTabSz="914400" rtl="0" eaLnBrk="1" fontAlgn="auto" latinLnBrk="0" hangingPunct="1">
              <a:lnSpc>
                <a:spcPct val="107000"/>
              </a:lnSpc>
              <a:spcBef>
                <a:spcPts val="0"/>
              </a:spcBef>
              <a:spcAft>
                <a:spcPts val="0"/>
              </a:spcAft>
              <a:buClrTx/>
              <a:buSzTx/>
              <a:buFont typeface="+mj-lt"/>
              <a:buAutoNum type="romanLcPeriod"/>
              <a:tabLst/>
              <a:defRPr/>
            </a:pPr>
            <a:r>
              <a:rPr kumimoji="0" lang="en-US" sz="2000" b="0" i="0" u="none" strike="noStrike" kern="1200" cap="none" spc="0" normalizeH="0" baseline="0" noProof="0" dirty="0">
                <a:ln>
                  <a:noFill/>
                </a:ln>
                <a:solidFill>
                  <a:prstClr val="black"/>
                </a:solidFill>
                <a:effectLst/>
                <a:uLnTx/>
                <a:uFillTx/>
                <a:latin typeface="Gill Sans"/>
                <a:ea typeface="Calibri" panose="020F0502020204030204" pitchFamily="34" charset="0"/>
                <a:cs typeface="Times New Roman" panose="02020603050405020304" pitchFamily="18" charset="0"/>
              </a:rPr>
              <a:t>Outcomes and Benefits of Reuse Strategy</a:t>
            </a:r>
          </a:p>
          <a:p>
            <a:pPr marL="742950" marR="0" lvl="1" indent="-285750" algn="l" defTabSz="914400" rtl="0" eaLnBrk="1" fontAlgn="auto" latinLnBrk="0" hangingPunct="1">
              <a:lnSpc>
                <a:spcPct val="107000"/>
              </a:lnSpc>
              <a:spcBef>
                <a:spcPts val="0"/>
              </a:spcBef>
              <a:spcAft>
                <a:spcPts val="0"/>
              </a:spcAft>
              <a:buClrTx/>
              <a:buSzTx/>
              <a:buFont typeface="+mj-lt"/>
              <a:buAutoNum type="alphaLcPeriod"/>
              <a:tabLst/>
              <a:defRPr/>
            </a:pPr>
            <a:r>
              <a:rPr kumimoji="0" lang="en-US" sz="2000" b="0" i="0" u="none" strike="noStrike" kern="1200" cap="none" spc="0" normalizeH="0" baseline="0" noProof="0" dirty="0">
                <a:ln>
                  <a:noFill/>
                </a:ln>
                <a:solidFill>
                  <a:prstClr val="black"/>
                </a:solidFill>
                <a:effectLst/>
                <a:uLnTx/>
                <a:uFillTx/>
                <a:latin typeface="Gill Sans"/>
                <a:ea typeface="Calibri" panose="020F0502020204030204" pitchFamily="34" charset="0"/>
                <a:cs typeface="Times New Roman" panose="02020603050405020304" pitchFamily="18" charset="0"/>
              </a:rPr>
              <a:t>Strategy for Leveraging Resources</a:t>
            </a:r>
          </a:p>
          <a:p>
            <a:pPr marL="1143000" marR="0" lvl="2" indent="-228600" algn="l" defTabSz="914400" rtl="0" eaLnBrk="1" fontAlgn="auto" latinLnBrk="0" hangingPunct="1">
              <a:lnSpc>
                <a:spcPct val="107000"/>
              </a:lnSpc>
              <a:spcBef>
                <a:spcPts val="0"/>
              </a:spcBef>
              <a:spcAft>
                <a:spcPts val="0"/>
              </a:spcAft>
              <a:buClrTx/>
              <a:buSzTx/>
              <a:buFont typeface="+mj-lt"/>
              <a:buAutoNum type="romanLcPeriod"/>
              <a:tabLst/>
              <a:defRPr/>
            </a:pPr>
            <a:r>
              <a:rPr kumimoji="0" lang="en-US" sz="2000" b="0" i="0" u="none" strike="noStrike" kern="1200" cap="none" spc="0" normalizeH="0" baseline="0" noProof="0" dirty="0">
                <a:ln>
                  <a:noFill/>
                </a:ln>
                <a:solidFill>
                  <a:prstClr val="black"/>
                </a:solidFill>
                <a:effectLst/>
                <a:uLnTx/>
                <a:uFillTx/>
                <a:latin typeface="Gill Sans"/>
                <a:ea typeface="Calibri" panose="020F0502020204030204" pitchFamily="34" charset="0"/>
                <a:cs typeface="Times New Roman" panose="02020603050405020304" pitchFamily="18" charset="0"/>
              </a:rPr>
              <a:t>Resources Needed for Site Reuse</a:t>
            </a:r>
          </a:p>
          <a:p>
            <a:pPr marL="1143000" marR="0" lvl="2" indent="-228600" algn="l" defTabSz="914400" rtl="0" eaLnBrk="1" fontAlgn="auto" latinLnBrk="0" hangingPunct="1">
              <a:lnSpc>
                <a:spcPct val="107000"/>
              </a:lnSpc>
              <a:spcBef>
                <a:spcPts val="0"/>
              </a:spcBef>
              <a:spcAft>
                <a:spcPts val="800"/>
              </a:spcAft>
              <a:buClrTx/>
              <a:buSzTx/>
              <a:buFont typeface="+mj-lt"/>
              <a:buAutoNum type="romanLcPeriod"/>
              <a:tabLst/>
              <a:defRPr/>
            </a:pPr>
            <a:r>
              <a:rPr kumimoji="0" lang="en-US" sz="2000" b="0" i="0" u="none" strike="noStrike" kern="1200" cap="none" spc="0" normalizeH="0" baseline="0" noProof="0" dirty="0">
                <a:ln>
                  <a:noFill/>
                </a:ln>
                <a:solidFill>
                  <a:prstClr val="black"/>
                </a:solidFill>
                <a:effectLst/>
                <a:uLnTx/>
                <a:uFillTx/>
                <a:latin typeface="Gill Sans"/>
                <a:ea typeface="Calibri" panose="020F0502020204030204" pitchFamily="34" charset="0"/>
                <a:cs typeface="Times New Roman" panose="02020603050405020304" pitchFamily="18" charset="0"/>
              </a:rPr>
              <a:t>Use of Existing Infrastructure</a:t>
            </a:r>
            <a:endParaRPr kumimoji="0" lang="en-US" sz="3600" b="0" i="0" u="none" strike="noStrike" kern="1200" cap="none" spc="0" normalizeH="0" baseline="0" noProof="0" dirty="0">
              <a:ln>
                <a:noFill/>
              </a:ln>
              <a:solidFill>
                <a:prstClr val="black"/>
              </a:solidFill>
              <a:effectLst/>
              <a:uLnTx/>
              <a:uFillTx/>
              <a:latin typeface="Gill Sans"/>
              <a:ea typeface="+mn-ea"/>
              <a:cs typeface="+mn-cs"/>
            </a:endParaRPr>
          </a:p>
        </p:txBody>
      </p:sp>
    </p:spTree>
    <p:extLst>
      <p:ext uri="{BB962C8B-B14F-4D97-AF65-F5344CB8AC3E}">
        <p14:creationId xmlns:p14="http://schemas.microsoft.com/office/powerpoint/2010/main" val="265274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568132-6519-2DAA-D8BE-B27D54BD24FC}"/>
              </a:ext>
            </a:extLst>
          </p:cNvPr>
          <p:cNvSpPr/>
          <p:nvPr/>
        </p:nvSpPr>
        <p:spPr>
          <a:xfrm>
            <a:off x="0" y="1688271"/>
            <a:ext cx="12192000" cy="2917165"/>
          </a:xfrm>
          <a:prstGeom prst="rect">
            <a:avLst/>
          </a:prstGeom>
          <a:solidFill>
            <a:srgbClr val="7ABB4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a:ea typeface="+mn-ea"/>
              <a:cs typeface="+mn-cs"/>
            </a:endParaRPr>
          </a:p>
        </p:txBody>
      </p:sp>
      <p:sp>
        <p:nvSpPr>
          <p:cNvPr id="2" name="TextBox 1">
            <a:extLst>
              <a:ext uri="{FF2B5EF4-FFF2-40B4-BE49-F238E27FC236}">
                <a16:creationId xmlns:a16="http://schemas.microsoft.com/office/drawing/2014/main" id="{46426F01-AF22-42B5-B4B1-30C17765FB1B}"/>
              </a:ext>
            </a:extLst>
          </p:cNvPr>
          <p:cNvSpPr txBox="1"/>
          <p:nvPr/>
        </p:nvSpPr>
        <p:spPr>
          <a:xfrm>
            <a:off x="486030" y="387179"/>
            <a:ext cx="1024926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54D3A"/>
                </a:solidFill>
                <a:effectLst/>
                <a:uLnTx/>
                <a:uFillTx/>
                <a:latin typeface="Source Serif Pro" panose="02040603050405020204" pitchFamily="18" charset="0"/>
                <a:ea typeface="Source Serif Pro" panose="02040603050405020204" pitchFamily="18" charset="0"/>
                <a:cs typeface="+mn-cs"/>
              </a:rPr>
              <a:t>Target Area and Brownfields</a:t>
            </a:r>
          </a:p>
        </p:txBody>
      </p:sp>
      <p:sp>
        <p:nvSpPr>
          <p:cNvPr id="6" name="TextBox 5">
            <a:extLst>
              <a:ext uri="{FF2B5EF4-FFF2-40B4-BE49-F238E27FC236}">
                <a16:creationId xmlns:a16="http://schemas.microsoft.com/office/drawing/2014/main" id="{247AB090-5BE3-E10B-9FA4-8AC95BF918B8}"/>
              </a:ext>
            </a:extLst>
          </p:cNvPr>
          <p:cNvSpPr txBox="1"/>
          <p:nvPr/>
        </p:nvSpPr>
        <p:spPr>
          <a:xfrm>
            <a:off x="486030" y="2003947"/>
            <a:ext cx="8167082" cy="2462213"/>
          </a:xfrm>
          <a:prstGeom prst="rect">
            <a:avLst/>
          </a:prstGeom>
          <a:noFill/>
        </p:spPr>
        <p:txBody>
          <a:bodyPr wrap="square">
            <a:spAutoFit/>
          </a:bodyPr>
          <a:lstStyle/>
          <a:p>
            <a:pPr marL="465138"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Make a BRIEF but passionate case</a:t>
            </a:r>
          </a:p>
          <a:p>
            <a:pPr marL="465138"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Identify a specific issue based on past history</a:t>
            </a:r>
          </a:p>
          <a:p>
            <a:pPr marL="465138"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Identify priority sites in your target area with past and current land uses and environmental conditions.  Be specific yet concise. </a:t>
            </a:r>
          </a:p>
          <a:p>
            <a:pPr marL="922338"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Why are the sites a priority?</a:t>
            </a:r>
          </a:p>
          <a:p>
            <a:pPr marL="922338"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How do they impact the affected populations?</a:t>
            </a:r>
          </a:p>
          <a:p>
            <a:pPr marL="465138"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Note how you will go about identifying additional sites if needed</a:t>
            </a:r>
          </a:p>
        </p:txBody>
      </p:sp>
      <p:sp>
        <p:nvSpPr>
          <p:cNvPr id="4" name="Text Placeholder 2">
            <a:extLst>
              <a:ext uri="{FF2B5EF4-FFF2-40B4-BE49-F238E27FC236}">
                <a16:creationId xmlns:a16="http://schemas.microsoft.com/office/drawing/2014/main" id="{8B74E048-245F-5855-0198-A3E8A5696AB9}"/>
              </a:ext>
            </a:extLst>
          </p:cNvPr>
          <p:cNvSpPr txBox="1">
            <a:spLocks/>
          </p:cNvSpPr>
          <p:nvPr/>
        </p:nvSpPr>
        <p:spPr>
          <a:xfrm>
            <a:off x="376565" y="4709600"/>
            <a:ext cx="8931064" cy="1202213"/>
          </a:xfrm>
          <a:prstGeom prst="rect">
            <a:avLst/>
          </a:prstGeom>
          <a:solidFill>
            <a:schemeClr val="accent6">
              <a:lumMod val="75000"/>
            </a:schemeClr>
          </a:solidFill>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2"/>
                </a:solidFill>
                <a:latin typeface="Source Sans Pro" panose="020B0503030403020204" pitchFamily="34" charset="0"/>
                <a:ea typeface="Source Sans Pro" panose="020B0503030403020204" pitchFamily="34" charset="0"/>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Source Sans Pro" panose="020B0503030403020204" pitchFamily="34" charset="0"/>
                <a:ea typeface="Source Sans Pro" panose="020B0503030403020204" pitchFamily="34" charset="0"/>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Source Sans Pro" panose="020B0503030403020204" pitchFamily="34" charset="0"/>
                <a:ea typeface="Source Sans Pro" panose="020B0503030403020204" pitchFamily="34" charset="0"/>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Source Sans Pro" panose="020B0503030403020204" pitchFamily="34" charset="0"/>
                <a:ea typeface="Source Sans Pro" panose="020B0503030403020204" pitchFamily="34" charset="0"/>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Source Sans Pro" panose="020B0503030403020204" pitchFamily="34" charset="0"/>
                <a:ea typeface="Source Sans Pro" panose="020B0503030403020204" pitchFamily="34" charset="0"/>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6D3D72"/>
              </a:buClr>
              <a:buSzPct val="92000"/>
              <a:buFont typeface="Wingdings 2" panose="05020102010507070707" pitchFamily="18" charset="2"/>
              <a:buNone/>
              <a:tabLst/>
              <a:defRPr/>
            </a:pPr>
            <a:r>
              <a:rPr kumimoji="0" lang="en-US" sz="2200"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Often times the project description is not where people lose significant points, but not defining the exact issue being addressed carries through the entire proposal.  A poorly defined proposal will not get funded.</a:t>
            </a:r>
          </a:p>
        </p:txBody>
      </p:sp>
      <p:sp>
        <p:nvSpPr>
          <p:cNvPr id="5" name="TextBox 4">
            <a:extLst>
              <a:ext uri="{FF2B5EF4-FFF2-40B4-BE49-F238E27FC236}">
                <a16:creationId xmlns:a16="http://schemas.microsoft.com/office/drawing/2014/main" id="{FEF5908B-DD32-3207-F9B0-92009596CB8D}"/>
              </a:ext>
            </a:extLst>
          </p:cNvPr>
          <p:cNvSpPr txBox="1"/>
          <p:nvPr/>
        </p:nvSpPr>
        <p:spPr>
          <a:xfrm>
            <a:off x="486030" y="968075"/>
            <a:ext cx="1098407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The background section should set the stage for a cohesive story where the affected population directly benefits from the cleanup or assessment activities.</a:t>
            </a:r>
          </a:p>
        </p:txBody>
      </p:sp>
      <p:grpSp>
        <p:nvGrpSpPr>
          <p:cNvPr id="9" name="Group 8">
            <a:extLst>
              <a:ext uri="{FF2B5EF4-FFF2-40B4-BE49-F238E27FC236}">
                <a16:creationId xmlns:a16="http://schemas.microsoft.com/office/drawing/2014/main" id="{3A1D4568-B7F6-4A23-ADD2-EF13AB51BEA7}"/>
              </a:ext>
            </a:extLst>
          </p:cNvPr>
          <p:cNvGrpSpPr/>
          <p:nvPr/>
        </p:nvGrpSpPr>
        <p:grpSpPr>
          <a:xfrm>
            <a:off x="8653111" y="1688271"/>
            <a:ext cx="3303023" cy="2154151"/>
            <a:chOff x="8547234" y="1675960"/>
            <a:chExt cx="3644766" cy="2154151"/>
          </a:xfrm>
        </p:grpSpPr>
        <p:sp>
          <p:nvSpPr>
            <p:cNvPr id="3" name="Thought Bubble: Cloud 2">
              <a:extLst>
                <a:ext uri="{FF2B5EF4-FFF2-40B4-BE49-F238E27FC236}">
                  <a16:creationId xmlns:a16="http://schemas.microsoft.com/office/drawing/2014/main" id="{F56E2369-277F-4238-B22F-244BDAC3B145}"/>
                </a:ext>
              </a:extLst>
            </p:cNvPr>
            <p:cNvSpPr/>
            <p:nvPr/>
          </p:nvSpPr>
          <p:spPr>
            <a:xfrm>
              <a:off x="8547234" y="1675960"/>
              <a:ext cx="3644766" cy="2154151"/>
            </a:xfrm>
            <a:prstGeom prst="cloudCallout">
              <a:avLst>
                <a:gd name="adj1" fmla="val 34196"/>
                <a:gd name="adj2" fmla="val 90650"/>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a:ea typeface="+mn-ea"/>
                <a:cs typeface="+mn-cs"/>
              </a:endParaRPr>
            </a:p>
          </p:txBody>
        </p:sp>
        <p:sp>
          <p:nvSpPr>
            <p:cNvPr id="11" name="TextBox 10">
              <a:extLst>
                <a:ext uri="{FF2B5EF4-FFF2-40B4-BE49-F238E27FC236}">
                  <a16:creationId xmlns:a16="http://schemas.microsoft.com/office/drawing/2014/main" id="{AF2A3DC6-3988-4E6D-8551-4E72D9AF0773}"/>
                </a:ext>
              </a:extLst>
            </p:cNvPr>
            <p:cNvSpPr txBox="1"/>
            <p:nvPr/>
          </p:nvSpPr>
          <p:spPr>
            <a:xfrm>
              <a:off x="9083552" y="2014372"/>
              <a:ext cx="2479208"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Consider your target area location: is it near environmentally or socially sensitive receptors?</a:t>
              </a:r>
            </a:p>
          </p:txBody>
        </p:sp>
      </p:grpSp>
      <p:pic>
        <p:nvPicPr>
          <p:cNvPr id="12" name="Picture 11">
            <a:extLst>
              <a:ext uri="{FF2B5EF4-FFF2-40B4-BE49-F238E27FC236}">
                <a16:creationId xmlns:a16="http://schemas.microsoft.com/office/drawing/2014/main" id="{7D5E1B58-0861-48F2-B436-8492AD972C5C}"/>
              </a:ext>
            </a:extLst>
          </p:cNvPr>
          <p:cNvPicPr>
            <a:picLocks noChangeAspect="1"/>
          </p:cNvPicPr>
          <p:nvPr/>
        </p:nvPicPr>
        <p:blipFill rotWithShape="1">
          <a:blip r:embed="rId2"/>
          <a:srcRect l="30505" t="69857" r="30589"/>
          <a:stretch/>
        </p:blipFill>
        <p:spPr>
          <a:xfrm>
            <a:off x="9652646" y="4618046"/>
            <a:ext cx="2165294" cy="1304355"/>
          </a:xfrm>
          <a:prstGeom prst="rect">
            <a:avLst/>
          </a:prstGeom>
        </p:spPr>
      </p:pic>
    </p:spTree>
    <p:extLst>
      <p:ext uri="{BB962C8B-B14F-4D97-AF65-F5344CB8AC3E}">
        <p14:creationId xmlns:p14="http://schemas.microsoft.com/office/powerpoint/2010/main" val="161256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568132-6519-2DAA-D8BE-B27D54BD24FC}"/>
              </a:ext>
            </a:extLst>
          </p:cNvPr>
          <p:cNvSpPr/>
          <p:nvPr/>
        </p:nvSpPr>
        <p:spPr>
          <a:xfrm>
            <a:off x="0" y="1688271"/>
            <a:ext cx="12192000" cy="3510400"/>
          </a:xfrm>
          <a:prstGeom prst="rect">
            <a:avLst/>
          </a:prstGeom>
          <a:solidFill>
            <a:srgbClr val="7ABB4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a:ea typeface="+mn-ea"/>
              <a:cs typeface="+mn-cs"/>
            </a:endParaRPr>
          </a:p>
        </p:txBody>
      </p:sp>
      <p:sp>
        <p:nvSpPr>
          <p:cNvPr id="2" name="TextBox 1">
            <a:extLst>
              <a:ext uri="{FF2B5EF4-FFF2-40B4-BE49-F238E27FC236}">
                <a16:creationId xmlns:a16="http://schemas.microsoft.com/office/drawing/2014/main" id="{46426F01-AF22-42B5-B4B1-30C17765FB1B}"/>
              </a:ext>
            </a:extLst>
          </p:cNvPr>
          <p:cNvSpPr txBox="1"/>
          <p:nvPr/>
        </p:nvSpPr>
        <p:spPr>
          <a:xfrm>
            <a:off x="486030" y="387179"/>
            <a:ext cx="1024926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54D3A"/>
                </a:solidFill>
                <a:effectLst/>
                <a:uLnTx/>
                <a:uFillTx/>
                <a:latin typeface="Source Serif Pro" panose="02040603050405020204" pitchFamily="18" charset="0"/>
                <a:ea typeface="Source Serif Pro" panose="02040603050405020204" pitchFamily="18" charset="0"/>
                <a:cs typeface="+mn-cs"/>
              </a:rPr>
              <a:t>Thread the Story Throughout</a:t>
            </a:r>
          </a:p>
        </p:txBody>
      </p:sp>
      <p:sp>
        <p:nvSpPr>
          <p:cNvPr id="5" name="TextBox 4">
            <a:extLst>
              <a:ext uri="{FF2B5EF4-FFF2-40B4-BE49-F238E27FC236}">
                <a16:creationId xmlns:a16="http://schemas.microsoft.com/office/drawing/2014/main" id="{FEF5908B-DD32-3207-F9B0-92009596CB8D}"/>
              </a:ext>
            </a:extLst>
          </p:cNvPr>
          <p:cNvSpPr txBox="1"/>
          <p:nvPr/>
        </p:nvSpPr>
        <p:spPr>
          <a:xfrm>
            <a:off x="486030" y="968075"/>
            <a:ext cx="1098407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Project Description: Example</a:t>
            </a:r>
          </a:p>
        </p:txBody>
      </p:sp>
      <p:sp>
        <p:nvSpPr>
          <p:cNvPr id="3" name="Text Placeholder 2">
            <a:extLst>
              <a:ext uri="{FF2B5EF4-FFF2-40B4-BE49-F238E27FC236}">
                <a16:creationId xmlns:a16="http://schemas.microsoft.com/office/drawing/2014/main" id="{1831F47D-4EEC-EC22-38B7-ADE5FA023FED}"/>
              </a:ext>
            </a:extLst>
          </p:cNvPr>
          <p:cNvSpPr txBox="1">
            <a:spLocks/>
          </p:cNvSpPr>
          <p:nvPr/>
        </p:nvSpPr>
        <p:spPr>
          <a:xfrm>
            <a:off x="178111" y="1842210"/>
            <a:ext cx="11599912" cy="481149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srgbClr val="502E84">
                  <a:lumMod val="75000"/>
                </a:srgbClr>
              </a:buClr>
              <a:buSzPct val="85000"/>
              <a:buFont typeface="Wingdings" pitchFamily="2" charset="2"/>
              <a:buNone/>
              <a:tabLst/>
              <a:defRPr/>
            </a:pP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Lack of business opportunities, job loss, shattered economy</a:t>
            </a:r>
            <a:b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br>
            <a:b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br>
            <a:b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b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There is insufficient quality housing to attract new businesses and health of residents is impacted</a:t>
            </a:r>
          </a:p>
          <a:p>
            <a:pPr marL="0" marR="0" lvl="0" indent="0" algn="ctr" defTabSz="914400" rtl="0" eaLnBrk="1" fontAlgn="auto" latinLnBrk="0" hangingPunct="1">
              <a:lnSpc>
                <a:spcPct val="90000"/>
              </a:lnSpc>
              <a:spcBef>
                <a:spcPts val="1200"/>
              </a:spcBef>
              <a:spcAft>
                <a:spcPts val="0"/>
              </a:spcAft>
              <a:buClr>
                <a:srgbClr val="502E84">
                  <a:lumMod val="75000"/>
                </a:srgbClr>
              </a:buClr>
              <a:buSzPct val="85000"/>
              <a:buFont typeface="Wingdings" pitchFamily="2" charset="2"/>
              <a:buNone/>
              <a:tabLst/>
              <a:defRPr/>
            </a:pPr>
            <a:endPar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0" marR="0" lvl="0" indent="0" algn="ctr" defTabSz="914400" rtl="0" eaLnBrk="1" fontAlgn="auto" latinLnBrk="0" hangingPunct="1">
              <a:lnSpc>
                <a:spcPct val="90000"/>
              </a:lnSpc>
              <a:spcBef>
                <a:spcPts val="1200"/>
              </a:spcBef>
              <a:spcAft>
                <a:spcPts val="0"/>
              </a:spcAft>
              <a:buClr>
                <a:srgbClr val="502E84">
                  <a:lumMod val="75000"/>
                </a:srgbClr>
              </a:buClr>
              <a:buSzPct val="85000"/>
              <a:buFont typeface="Wingdings" pitchFamily="2" charset="2"/>
              <a:buNone/>
              <a:tabLst/>
              <a:defRPr/>
            </a:pP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Housing site chosen as a priority for abatement</a:t>
            </a:r>
          </a:p>
          <a:p>
            <a:pPr marL="0" marR="0" lvl="0" indent="0" algn="ctr" defTabSz="914400" rtl="0" eaLnBrk="1" fontAlgn="auto" latinLnBrk="0" hangingPunct="1">
              <a:lnSpc>
                <a:spcPct val="90000"/>
              </a:lnSpc>
              <a:spcBef>
                <a:spcPts val="600"/>
              </a:spcBef>
              <a:spcAft>
                <a:spcPts val="0"/>
              </a:spcAft>
              <a:buClr>
                <a:srgbClr val="502E84">
                  <a:lumMod val="75000"/>
                </a:srgbClr>
              </a:buClr>
              <a:buSzPct val="85000"/>
              <a:buFont typeface="Wingdings" pitchFamily="2" charset="2"/>
              <a:buNone/>
              <a:tabLst/>
              <a:defRPr/>
            </a:pPr>
            <a:b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br>
            <a:b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b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Providing housing will reduce health impacts and improve economic conditions moving forward.</a:t>
            </a:r>
          </a:p>
        </p:txBody>
      </p:sp>
      <p:sp>
        <p:nvSpPr>
          <p:cNvPr id="7" name="Arrow: Right 6">
            <a:extLst>
              <a:ext uri="{FF2B5EF4-FFF2-40B4-BE49-F238E27FC236}">
                <a16:creationId xmlns:a16="http://schemas.microsoft.com/office/drawing/2014/main" id="{F632F354-308C-5770-0F7A-BEC88C31E0C0}"/>
              </a:ext>
            </a:extLst>
          </p:cNvPr>
          <p:cNvSpPr/>
          <p:nvPr/>
        </p:nvSpPr>
        <p:spPr>
          <a:xfrm rot="5400000">
            <a:off x="5837305" y="2322628"/>
            <a:ext cx="517383" cy="353041"/>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Arrow: Right 7">
            <a:extLst>
              <a:ext uri="{FF2B5EF4-FFF2-40B4-BE49-F238E27FC236}">
                <a16:creationId xmlns:a16="http://schemas.microsoft.com/office/drawing/2014/main" id="{B506E94B-35EB-C3DB-EE79-BDA034280B2F}"/>
              </a:ext>
            </a:extLst>
          </p:cNvPr>
          <p:cNvSpPr/>
          <p:nvPr/>
        </p:nvSpPr>
        <p:spPr>
          <a:xfrm rot="5400000">
            <a:off x="5837309" y="3252480"/>
            <a:ext cx="517380" cy="353041"/>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Arrow: Right 8">
            <a:extLst>
              <a:ext uri="{FF2B5EF4-FFF2-40B4-BE49-F238E27FC236}">
                <a16:creationId xmlns:a16="http://schemas.microsoft.com/office/drawing/2014/main" id="{F41022CD-F8A8-78C0-B6BD-A6678A871C89}"/>
              </a:ext>
            </a:extLst>
          </p:cNvPr>
          <p:cNvSpPr/>
          <p:nvPr/>
        </p:nvSpPr>
        <p:spPr>
          <a:xfrm rot="5400000">
            <a:off x="5837306" y="4167752"/>
            <a:ext cx="517382" cy="353041"/>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172911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426F01-AF22-42B5-B4B1-30C17765FB1B}"/>
              </a:ext>
            </a:extLst>
          </p:cNvPr>
          <p:cNvSpPr txBox="1"/>
          <p:nvPr/>
        </p:nvSpPr>
        <p:spPr>
          <a:xfrm>
            <a:off x="503177" y="245036"/>
            <a:ext cx="11298533" cy="646331"/>
          </a:xfrm>
          <a:prstGeom prst="rect">
            <a:avLst/>
          </a:prstGeom>
          <a:noFill/>
        </p:spPr>
        <p:txBody>
          <a:bodyPr wrap="square" rtlCol="0">
            <a:spAutoFit/>
          </a:bodyPr>
          <a:lstStyle/>
          <a:p>
            <a:r>
              <a:rPr lang="en-US" sz="3600" b="1" dirty="0">
                <a:solidFill>
                  <a:srgbClr val="054D3A"/>
                </a:solidFill>
                <a:latin typeface="Source Serif Pro" panose="02040603050405020204" pitchFamily="18" charset="0"/>
                <a:ea typeface="Source Serif Pro" panose="02040603050405020204" pitchFamily="18" charset="0"/>
              </a:rPr>
              <a:t>Target Area and Brownfields</a:t>
            </a:r>
          </a:p>
        </p:txBody>
      </p:sp>
      <p:sp>
        <p:nvSpPr>
          <p:cNvPr id="5" name="TextBox 4">
            <a:extLst>
              <a:ext uri="{FF2B5EF4-FFF2-40B4-BE49-F238E27FC236}">
                <a16:creationId xmlns:a16="http://schemas.microsoft.com/office/drawing/2014/main" id="{57991DDE-2DA4-5A45-42F6-095FAD716CF5}"/>
              </a:ext>
            </a:extLst>
          </p:cNvPr>
          <p:cNvSpPr txBox="1"/>
          <p:nvPr/>
        </p:nvSpPr>
        <p:spPr>
          <a:xfrm>
            <a:off x="4205410" y="5023006"/>
            <a:ext cx="7596299" cy="1107996"/>
          </a:xfrm>
          <a:prstGeom prst="rect">
            <a:avLst/>
          </a:prstGeom>
          <a:noFill/>
        </p:spPr>
        <p:txBody>
          <a:bodyPr wrap="square">
            <a:spAutoFit/>
          </a:bodyPr>
          <a:lstStyle/>
          <a:p>
            <a:r>
              <a:rPr lang="en-US" sz="2200" dirty="0">
                <a:effectLst/>
                <a:latin typeface="Source Sans Pro" panose="020B0503030403020204" pitchFamily="34" charset="0"/>
                <a:ea typeface="Source Sans Pro" panose="020B0503030403020204" pitchFamily="34" charset="0"/>
              </a:rPr>
              <a:t>KSU TAB 2023 GW Training Series: Webinar #3</a:t>
            </a:r>
          </a:p>
          <a:p>
            <a:r>
              <a:rPr lang="en-US" sz="2200" dirty="0">
                <a:latin typeface="Source Sans Pro" panose="020B0503030403020204" pitchFamily="34" charset="0"/>
                <a:ea typeface="Source Sans Pro" panose="020B0503030403020204" pitchFamily="34" charset="0"/>
                <a:hlinkClick r:id="rId2"/>
              </a:rPr>
              <a:t>https://www.ksutab.org/?ResponseView=TABResourceDownloadView&amp;id=4935</a:t>
            </a:r>
            <a:r>
              <a:rPr lang="en-US" sz="2200" dirty="0">
                <a:latin typeface="Source Sans Pro" panose="020B0503030403020204" pitchFamily="34" charset="0"/>
                <a:ea typeface="Source Sans Pro" panose="020B0503030403020204" pitchFamily="34" charset="0"/>
              </a:rPr>
              <a:t> </a:t>
            </a:r>
          </a:p>
        </p:txBody>
      </p:sp>
      <p:sp>
        <p:nvSpPr>
          <p:cNvPr id="10" name="Google Shape;937;g16f6b424284_2_105">
            <a:extLst>
              <a:ext uri="{FF2B5EF4-FFF2-40B4-BE49-F238E27FC236}">
                <a16:creationId xmlns:a16="http://schemas.microsoft.com/office/drawing/2014/main" id="{9A20D440-3DE3-59E4-5C2C-83A56EEE3F8B}"/>
              </a:ext>
            </a:extLst>
          </p:cNvPr>
          <p:cNvSpPr/>
          <p:nvPr/>
        </p:nvSpPr>
        <p:spPr>
          <a:xfrm>
            <a:off x="4577255" y="2278249"/>
            <a:ext cx="2785242" cy="1778830"/>
          </a:xfrm>
          <a:prstGeom prst="rect">
            <a:avLst/>
          </a:prstGeom>
          <a:noFill/>
          <a:ln w="444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16" name="Google Shape;927;g16f6b424284_2_105">
            <a:extLst>
              <a:ext uri="{FF2B5EF4-FFF2-40B4-BE49-F238E27FC236}">
                <a16:creationId xmlns:a16="http://schemas.microsoft.com/office/drawing/2014/main" id="{FDC2239B-BA12-79F5-9F7E-CD765BEE2D6A}"/>
              </a:ext>
            </a:extLst>
          </p:cNvPr>
          <p:cNvPicPr preferRelativeResize="0"/>
          <p:nvPr/>
        </p:nvPicPr>
        <p:blipFill rotWithShape="1">
          <a:blip r:embed="rId3">
            <a:alphaModFix/>
          </a:blip>
          <a:srcRect/>
          <a:stretch/>
        </p:blipFill>
        <p:spPr>
          <a:xfrm>
            <a:off x="4197154" y="1444912"/>
            <a:ext cx="3783110" cy="3425693"/>
          </a:xfrm>
          <a:prstGeom prst="rect">
            <a:avLst/>
          </a:prstGeom>
          <a:noFill/>
          <a:ln>
            <a:noFill/>
          </a:ln>
        </p:spPr>
      </p:pic>
      <p:sp>
        <p:nvSpPr>
          <p:cNvPr id="17" name="Google Shape;929;g16f6b424284_2_105">
            <a:extLst>
              <a:ext uri="{FF2B5EF4-FFF2-40B4-BE49-F238E27FC236}">
                <a16:creationId xmlns:a16="http://schemas.microsoft.com/office/drawing/2014/main" id="{2772C0B7-8C05-5378-3DC1-04279071554F}"/>
              </a:ext>
            </a:extLst>
          </p:cNvPr>
          <p:cNvSpPr/>
          <p:nvPr/>
        </p:nvSpPr>
        <p:spPr>
          <a:xfrm>
            <a:off x="5738649" y="3460666"/>
            <a:ext cx="609600" cy="369325"/>
          </a:xfrm>
          <a:prstGeom prst="ellipse">
            <a:avLst/>
          </a:prstGeom>
          <a:noFill/>
          <a:ln w="73025" cap="flat" cmpd="sng">
            <a:solidFill>
              <a:srgbClr val="A9371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18" name="Google Shape;930;g16f6b424284_2_105">
            <a:extLst>
              <a:ext uri="{FF2B5EF4-FFF2-40B4-BE49-F238E27FC236}">
                <a16:creationId xmlns:a16="http://schemas.microsoft.com/office/drawing/2014/main" id="{6D45772B-67B7-57DD-5229-9B784C2FD4BA}"/>
              </a:ext>
            </a:extLst>
          </p:cNvPr>
          <p:cNvPicPr preferRelativeResize="0"/>
          <p:nvPr/>
        </p:nvPicPr>
        <p:blipFill rotWithShape="1">
          <a:blip r:embed="rId4">
            <a:alphaModFix/>
          </a:blip>
          <a:srcRect/>
          <a:stretch/>
        </p:blipFill>
        <p:spPr>
          <a:xfrm>
            <a:off x="7826630" y="1444912"/>
            <a:ext cx="3975080" cy="3402438"/>
          </a:xfrm>
          <a:prstGeom prst="rect">
            <a:avLst/>
          </a:prstGeom>
          <a:noFill/>
          <a:ln>
            <a:noFill/>
          </a:ln>
        </p:spPr>
      </p:pic>
      <p:cxnSp>
        <p:nvCxnSpPr>
          <p:cNvPr id="19" name="Google Shape;931;g16f6b424284_2_105">
            <a:extLst>
              <a:ext uri="{FF2B5EF4-FFF2-40B4-BE49-F238E27FC236}">
                <a16:creationId xmlns:a16="http://schemas.microsoft.com/office/drawing/2014/main" id="{B4B5289A-F445-293D-814E-BC1FF18D9E10}"/>
              </a:ext>
            </a:extLst>
          </p:cNvPr>
          <p:cNvCxnSpPr>
            <a:cxnSpLocks/>
          </p:cNvCxnSpPr>
          <p:nvPr/>
        </p:nvCxnSpPr>
        <p:spPr>
          <a:xfrm>
            <a:off x="6685198" y="3576459"/>
            <a:ext cx="1828800" cy="0"/>
          </a:xfrm>
          <a:prstGeom prst="straightConnector1">
            <a:avLst/>
          </a:prstGeom>
          <a:noFill/>
          <a:ln w="57150" cap="flat" cmpd="sng">
            <a:solidFill>
              <a:srgbClr val="FFFF00"/>
            </a:solidFill>
            <a:prstDash val="solid"/>
            <a:round/>
            <a:headEnd type="none" w="sm" len="sm"/>
            <a:tailEnd type="triangle" w="med" len="med"/>
          </a:ln>
        </p:spPr>
      </p:cxnSp>
      <p:sp>
        <p:nvSpPr>
          <p:cNvPr id="20" name="Google Shape;937;g16f6b424284_2_105">
            <a:extLst>
              <a:ext uri="{FF2B5EF4-FFF2-40B4-BE49-F238E27FC236}">
                <a16:creationId xmlns:a16="http://schemas.microsoft.com/office/drawing/2014/main" id="{69F1786D-A068-12B2-266E-A842C49316AC}"/>
              </a:ext>
            </a:extLst>
          </p:cNvPr>
          <p:cNvSpPr/>
          <p:nvPr/>
        </p:nvSpPr>
        <p:spPr>
          <a:xfrm>
            <a:off x="4729655" y="2430649"/>
            <a:ext cx="2785242" cy="1778830"/>
          </a:xfrm>
          <a:prstGeom prst="rect">
            <a:avLst/>
          </a:prstGeom>
          <a:noFill/>
          <a:ln w="444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21" name="Google Shape;934;g16f6b424284_2_105">
            <a:extLst>
              <a:ext uri="{FF2B5EF4-FFF2-40B4-BE49-F238E27FC236}">
                <a16:creationId xmlns:a16="http://schemas.microsoft.com/office/drawing/2014/main" id="{33601A40-5AEA-C5BB-F4BB-AD70035D1E89}"/>
              </a:ext>
            </a:extLst>
          </p:cNvPr>
          <p:cNvSpPr txBox="1"/>
          <p:nvPr/>
        </p:nvSpPr>
        <p:spPr>
          <a:xfrm>
            <a:off x="4197154" y="1079255"/>
            <a:ext cx="7604556" cy="400110"/>
          </a:xfrm>
          <a:prstGeom prst="rect">
            <a:avLst/>
          </a:prstGeom>
          <a:solidFill>
            <a:schemeClr val="accent6">
              <a:lumMod val="50000"/>
            </a:scheme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cap="none" dirty="0">
                <a:solidFill>
                  <a:srgbClr val="FFFFFF"/>
                </a:solidFill>
                <a:latin typeface="Source Sans Pro" panose="020B0503030403020204" pitchFamily="34" charset="0"/>
                <a:ea typeface="Source Sans Pro" panose="020B0503030403020204" pitchFamily="34" charset="0"/>
                <a:cs typeface="Arial"/>
                <a:sym typeface="Arial"/>
              </a:rPr>
              <a:t>Geographic</a:t>
            </a:r>
            <a:r>
              <a:rPr lang="en-US" sz="2000" b="0" i="0" u="none" strike="noStrike" cap="none" dirty="0">
                <a:solidFill>
                  <a:srgbClr val="FFFFFF"/>
                </a:solidFill>
                <a:latin typeface="Arial"/>
                <a:ea typeface="Arial"/>
                <a:cs typeface="Arial"/>
                <a:sym typeface="Arial"/>
              </a:rPr>
              <a:t> Boundary(</a:t>
            </a:r>
            <a:r>
              <a:rPr lang="en-US" sz="2000" b="0" i="0" u="none" strike="noStrike" cap="none" dirty="0" err="1">
                <a:solidFill>
                  <a:srgbClr val="FFFFFF"/>
                </a:solidFill>
                <a:latin typeface="Arial"/>
                <a:ea typeface="Arial"/>
                <a:cs typeface="Arial"/>
                <a:sym typeface="Arial"/>
              </a:rPr>
              <a:t>ies</a:t>
            </a:r>
            <a:r>
              <a:rPr lang="en-US" sz="2000" b="0" i="0" u="none" strike="noStrike" cap="none" dirty="0">
                <a:solidFill>
                  <a:srgbClr val="FFFFFF"/>
                </a:solidFill>
                <a:latin typeface="Arial"/>
                <a:ea typeface="Arial"/>
                <a:cs typeface="Arial"/>
                <a:sym typeface="Arial"/>
              </a:rPr>
              <a:t>)                       Target Area (s)</a:t>
            </a:r>
            <a:endParaRPr sz="1800" dirty="0">
              <a:solidFill>
                <a:schemeClr val="dk1"/>
              </a:solidFill>
              <a:latin typeface="Gill Sans"/>
              <a:ea typeface="Gill Sans"/>
              <a:cs typeface="Gill Sans"/>
              <a:sym typeface="Gill Sans"/>
            </a:endParaRPr>
          </a:p>
        </p:txBody>
      </p:sp>
      <p:sp>
        <p:nvSpPr>
          <p:cNvPr id="24" name="Google Shape;935;g16f6b424284_2_105">
            <a:extLst>
              <a:ext uri="{FF2B5EF4-FFF2-40B4-BE49-F238E27FC236}">
                <a16:creationId xmlns:a16="http://schemas.microsoft.com/office/drawing/2014/main" id="{E558D6A5-97AE-E9B1-C624-221535557910}"/>
              </a:ext>
            </a:extLst>
          </p:cNvPr>
          <p:cNvSpPr txBox="1"/>
          <p:nvPr/>
        </p:nvSpPr>
        <p:spPr>
          <a:xfrm>
            <a:off x="375708" y="1084028"/>
            <a:ext cx="3829703" cy="51398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Source Sans Pro" panose="020B0503030403020204" pitchFamily="34" charset="0"/>
                <a:ea typeface="Source Sans Pro" panose="020B0503030403020204" pitchFamily="34" charset="0"/>
                <a:cs typeface="Gill Sans"/>
                <a:sym typeface="Gill Sans"/>
              </a:rPr>
              <a:t>Geographic Boundary(</a:t>
            </a:r>
            <a:r>
              <a:rPr lang="en-US" sz="2000" b="1" dirty="0" err="1">
                <a:solidFill>
                  <a:schemeClr val="dk1"/>
                </a:solidFill>
                <a:latin typeface="Source Sans Pro" panose="020B0503030403020204" pitchFamily="34" charset="0"/>
                <a:ea typeface="Source Sans Pro" panose="020B0503030403020204" pitchFamily="34" charset="0"/>
                <a:cs typeface="Gill Sans"/>
                <a:sym typeface="Gill Sans"/>
              </a:rPr>
              <a:t>ies</a:t>
            </a:r>
            <a:r>
              <a:rPr lang="en-US" sz="2000" b="1" dirty="0">
                <a:solidFill>
                  <a:schemeClr val="dk1"/>
                </a:solidFill>
                <a:latin typeface="Source Sans Pro" panose="020B0503030403020204" pitchFamily="34" charset="0"/>
                <a:ea typeface="Source Sans Pro" panose="020B0503030403020204" pitchFamily="34" charset="0"/>
                <a:cs typeface="Gill Sans"/>
                <a:sym typeface="Gill Sans"/>
              </a:rPr>
              <a:t>)</a:t>
            </a:r>
            <a:endParaRPr sz="2000" dirty="0">
              <a:latin typeface="Source Sans Pro" panose="020B0503030403020204" pitchFamily="34" charset="0"/>
              <a:ea typeface="Source Sans Pro" panose="020B0503030403020204" pitchFamily="34" charset="0"/>
            </a:endParaRPr>
          </a:p>
          <a:p>
            <a:pPr marL="285750" marR="0" lvl="0" indent="-285750" algn="l" rtl="0">
              <a:spcBef>
                <a:spcPts val="0"/>
              </a:spcBef>
              <a:spcAft>
                <a:spcPts val="0"/>
              </a:spcAft>
              <a:buClr>
                <a:schemeClr val="dk1"/>
              </a:buClr>
              <a:buSzPts val="1600"/>
              <a:buFont typeface="Arial"/>
              <a:buChar char="•"/>
            </a:pPr>
            <a:r>
              <a:rPr lang="en-US" dirty="0">
                <a:solidFill>
                  <a:schemeClr val="dk1"/>
                </a:solidFill>
                <a:latin typeface="Source Sans Pro" panose="020B0503030403020204" pitchFamily="34" charset="0"/>
                <a:ea typeface="Source Sans Pro" panose="020B0503030403020204" pitchFamily="34" charset="0"/>
                <a:cs typeface="Gill Sans"/>
                <a:sym typeface="Gill Sans"/>
              </a:rPr>
              <a:t>Boundary(</a:t>
            </a:r>
            <a:r>
              <a:rPr lang="en-US" dirty="0" err="1">
                <a:solidFill>
                  <a:schemeClr val="dk1"/>
                </a:solidFill>
                <a:latin typeface="Source Sans Pro" panose="020B0503030403020204" pitchFamily="34" charset="0"/>
                <a:ea typeface="Source Sans Pro" panose="020B0503030403020204" pitchFamily="34" charset="0"/>
                <a:cs typeface="Gill Sans"/>
                <a:sym typeface="Gill Sans"/>
              </a:rPr>
              <a:t>ies</a:t>
            </a:r>
            <a:r>
              <a:rPr lang="en-US" dirty="0">
                <a:solidFill>
                  <a:schemeClr val="dk1"/>
                </a:solidFill>
                <a:latin typeface="Source Sans Pro" panose="020B0503030403020204" pitchFamily="34" charset="0"/>
                <a:ea typeface="Source Sans Pro" panose="020B0503030403020204" pitchFamily="34" charset="0"/>
                <a:cs typeface="Gill Sans"/>
                <a:sym typeface="Gill Sans"/>
              </a:rPr>
              <a:t>) in which work can be performed (formerly referred to as “jurisdiction”</a:t>
            </a:r>
            <a:endParaRPr dirty="0">
              <a:latin typeface="Source Sans Pro" panose="020B0503030403020204" pitchFamily="34" charset="0"/>
              <a:ea typeface="Source Sans Pro" panose="020B0503030403020204" pitchFamily="34" charset="0"/>
            </a:endParaRPr>
          </a:p>
          <a:p>
            <a:pPr marL="285750" marR="0" lvl="0" indent="-285750" algn="l" rtl="0">
              <a:spcBef>
                <a:spcPts val="0"/>
              </a:spcBef>
              <a:spcAft>
                <a:spcPts val="0"/>
              </a:spcAft>
              <a:buClr>
                <a:schemeClr val="dk1"/>
              </a:buClr>
              <a:buSzPts val="1600"/>
              <a:buFont typeface="Arial"/>
              <a:buChar char="•"/>
            </a:pPr>
            <a:r>
              <a:rPr lang="en-US" dirty="0">
                <a:solidFill>
                  <a:schemeClr val="dk1"/>
                </a:solidFill>
                <a:latin typeface="Source Sans Pro" panose="020B0503030403020204" pitchFamily="34" charset="0"/>
                <a:ea typeface="Source Sans Pro" panose="020B0503030403020204" pitchFamily="34" charset="0"/>
                <a:cs typeface="Gill Sans"/>
                <a:sym typeface="Gill Sans"/>
              </a:rPr>
              <a:t>Include discussion of brownfields </a:t>
            </a:r>
            <a:r>
              <a:rPr lang="en-US" b="1" u="sng" dirty="0">
                <a:solidFill>
                  <a:schemeClr val="dk1"/>
                </a:solidFill>
                <a:latin typeface="Source Sans Pro" panose="020B0503030403020204" pitchFamily="34" charset="0"/>
                <a:ea typeface="Source Sans Pro" panose="020B0503030403020204" pitchFamily="34" charset="0"/>
                <a:cs typeface="Gill Sans"/>
                <a:sym typeface="Gill Sans"/>
              </a:rPr>
              <a:t>challenges/impacts w/in boundary</a:t>
            </a:r>
            <a:endParaRPr dirty="0">
              <a:latin typeface="Source Sans Pro" panose="020B0503030403020204" pitchFamily="34" charset="0"/>
              <a:ea typeface="Source Sans Pro" panose="020B0503030403020204" pitchFamily="34" charset="0"/>
            </a:endParaRPr>
          </a:p>
          <a:p>
            <a:pPr marL="0" marR="0" lvl="0" indent="0" algn="l" rtl="0">
              <a:spcBef>
                <a:spcPts val="0"/>
              </a:spcBef>
              <a:spcAft>
                <a:spcPts val="0"/>
              </a:spcAft>
              <a:buNone/>
            </a:pPr>
            <a:r>
              <a:rPr lang="en-US" dirty="0">
                <a:solidFill>
                  <a:schemeClr val="dk1"/>
                </a:solidFill>
                <a:latin typeface="Source Sans Pro" panose="020B0503030403020204" pitchFamily="34" charset="0"/>
                <a:ea typeface="Source Sans Pro" panose="020B0503030403020204" pitchFamily="34" charset="0"/>
                <a:cs typeface="Gill Sans"/>
                <a:sym typeface="Gill Sans"/>
              </a:rPr>
              <a:t>     (</a:t>
            </a:r>
            <a:r>
              <a:rPr lang="en-US" i="1" dirty="0">
                <a:solidFill>
                  <a:schemeClr val="dk1"/>
                </a:solidFill>
                <a:latin typeface="Source Sans Pro" panose="020B0503030403020204" pitchFamily="34" charset="0"/>
                <a:ea typeface="Source Sans Pro" panose="020B0503030403020204" pitchFamily="34" charset="0"/>
                <a:cs typeface="Gill Sans"/>
                <a:sym typeface="Gill Sans"/>
              </a:rPr>
              <a:t>not industrial/cultural history</a:t>
            </a:r>
            <a:r>
              <a:rPr lang="en-US" b="1" i="1" dirty="0">
                <a:solidFill>
                  <a:schemeClr val="accent1"/>
                </a:solidFill>
                <a:latin typeface="Source Sans Pro" panose="020B0503030403020204" pitchFamily="34" charset="0"/>
                <a:ea typeface="Source Sans Pro" panose="020B0503030403020204" pitchFamily="34" charset="0"/>
                <a:cs typeface="Gill Sans"/>
                <a:sym typeface="Gill Sans"/>
              </a:rPr>
              <a:t>)</a:t>
            </a:r>
            <a:endParaRPr dirty="0">
              <a:latin typeface="Source Sans Pro" panose="020B0503030403020204" pitchFamily="34" charset="0"/>
              <a:ea typeface="Source Sans Pro" panose="020B0503030403020204" pitchFamily="34" charset="0"/>
            </a:endParaRPr>
          </a:p>
          <a:p>
            <a:pPr marL="285750" marR="0" lvl="0" indent="-285750" algn="l" rtl="0">
              <a:spcBef>
                <a:spcPts val="0"/>
              </a:spcBef>
              <a:spcAft>
                <a:spcPts val="0"/>
              </a:spcAft>
              <a:buClr>
                <a:schemeClr val="accent1"/>
              </a:buClr>
              <a:buSzPts val="1600"/>
              <a:buFont typeface="Arial"/>
              <a:buChar char="•"/>
            </a:pPr>
            <a:r>
              <a:rPr lang="en-US" b="1" i="1" dirty="0">
                <a:solidFill>
                  <a:schemeClr val="accent1"/>
                </a:solidFill>
                <a:latin typeface="Source Sans Pro" panose="020B0503030403020204" pitchFamily="34" charset="0"/>
                <a:ea typeface="Source Sans Pro" panose="020B0503030403020204" pitchFamily="34" charset="0"/>
                <a:cs typeface="Gill Sans"/>
                <a:sym typeface="Gill Sans"/>
              </a:rPr>
              <a:t>How will this grant address these challenges!!!!</a:t>
            </a:r>
            <a:endParaRPr dirty="0">
              <a:latin typeface="Source Sans Pro" panose="020B0503030403020204" pitchFamily="34" charset="0"/>
              <a:ea typeface="Source Sans Pro" panose="020B0503030403020204" pitchFamily="34" charset="0"/>
            </a:endParaRPr>
          </a:p>
          <a:p>
            <a:pPr marL="0" marR="0" lvl="0" indent="0" algn="l" rtl="0">
              <a:spcBef>
                <a:spcPts val="0"/>
              </a:spcBef>
              <a:spcAft>
                <a:spcPts val="0"/>
              </a:spcAft>
              <a:buNone/>
            </a:pPr>
            <a:r>
              <a:rPr lang="en-US" sz="2000" b="1" dirty="0">
                <a:solidFill>
                  <a:schemeClr val="dk1"/>
                </a:solidFill>
                <a:latin typeface="Source Sans Pro" panose="020B0503030403020204" pitchFamily="34" charset="0"/>
                <a:ea typeface="Source Sans Pro" panose="020B0503030403020204" pitchFamily="34" charset="0"/>
                <a:cs typeface="Gill Sans"/>
                <a:sym typeface="Gill Sans"/>
              </a:rPr>
              <a:t>Target Area(s)</a:t>
            </a:r>
            <a:endParaRPr sz="2000" dirty="0">
              <a:latin typeface="Source Sans Pro" panose="020B0503030403020204" pitchFamily="34" charset="0"/>
              <a:ea typeface="Source Sans Pro" panose="020B0503030403020204" pitchFamily="34" charset="0"/>
            </a:endParaRPr>
          </a:p>
          <a:p>
            <a:pPr marL="285750" marR="0" lvl="0" indent="-285750" algn="l" rtl="0">
              <a:spcBef>
                <a:spcPts val="0"/>
              </a:spcBef>
              <a:spcAft>
                <a:spcPts val="0"/>
              </a:spcAft>
              <a:buClr>
                <a:schemeClr val="dk1"/>
              </a:buClr>
              <a:buSzPts val="1600"/>
              <a:buFont typeface="Arial"/>
              <a:buChar char="•"/>
            </a:pPr>
            <a:r>
              <a:rPr lang="en-US" dirty="0">
                <a:solidFill>
                  <a:schemeClr val="dk1"/>
                </a:solidFill>
                <a:latin typeface="Source Sans Pro" panose="020B0503030403020204" pitchFamily="34" charset="0"/>
                <a:ea typeface="Source Sans Pro" panose="020B0503030403020204" pitchFamily="34" charset="0"/>
                <a:cs typeface="Gill Sans"/>
                <a:sym typeface="Gill Sans"/>
              </a:rPr>
              <a:t>Within the geographic boundary(</a:t>
            </a:r>
            <a:r>
              <a:rPr lang="en-US" dirty="0" err="1">
                <a:solidFill>
                  <a:schemeClr val="dk1"/>
                </a:solidFill>
                <a:latin typeface="Source Sans Pro" panose="020B0503030403020204" pitchFamily="34" charset="0"/>
                <a:ea typeface="Source Sans Pro" panose="020B0503030403020204" pitchFamily="34" charset="0"/>
                <a:cs typeface="Gill Sans"/>
                <a:sym typeface="Gill Sans"/>
              </a:rPr>
              <a:t>ies</a:t>
            </a:r>
            <a:r>
              <a:rPr lang="en-US" dirty="0">
                <a:solidFill>
                  <a:schemeClr val="dk1"/>
                </a:solidFill>
                <a:latin typeface="Source Sans Pro" panose="020B0503030403020204" pitchFamily="34" charset="0"/>
                <a:ea typeface="Source Sans Pro" panose="020B0503030403020204" pitchFamily="34" charset="0"/>
                <a:cs typeface="Gill Sans"/>
                <a:sym typeface="Gill Sans"/>
              </a:rPr>
              <a:t>), specific target area(s) where you plan to focus grant activities, such as a neighborhood, district, corridor, or census tract.</a:t>
            </a:r>
            <a:endParaRPr dirty="0">
              <a:latin typeface="Source Sans Pro" panose="020B0503030403020204" pitchFamily="34" charset="0"/>
              <a:ea typeface="Source Sans Pro" panose="020B0503030403020204" pitchFamily="34" charset="0"/>
            </a:endParaRPr>
          </a:p>
          <a:p>
            <a:pPr marL="0" marR="0" lvl="0" indent="0" algn="l" rtl="0">
              <a:spcBef>
                <a:spcPts val="0"/>
              </a:spcBef>
              <a:spcAft>
                <a:spcPts val="0"/>
              </a:spcAft>
              <a:buNone/>
            </a:pPr>
            <a:endParaRPr dirty="0">
              <a:solidFill>
                <a:schemeClr val="dk1"/>
              </a:solidFill>
              <a:latin typeface="Source Sans Pro" panose="020B0503030403020204" pitchFamily="34" charset="0"/>
              <a:ea typeface="Source Sans Pro" panose="020B0503030403020204" pitchFamily="34" charset="0"/>
              <a:cs typeface="Gill Sans"/>
              <a:sym typeface="Gill Sans"/>
            </a:endParaRPr>
          </a:p>
        </p:txBody>
      </p:sp>
    </p:spTree>
    <p:extLst>
      <p:ext uri="{BB962C8B-B14F-4D97-AF65-F5344CB8AC3E}">
        <p14:creationId xmlns:p14="http://schemas.microsoft.com/office/powerpoint/2010/main" val="3804469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426F01-AF22-42B5-B4B1-30C17765FB1B}"/>
              </a:ext>
            </a:extLst>
          </p:cNvPr>
          <p:cNvSpPr txBox="1"/>
          <p:nvPr/>
        </p:nvSpPr>
        <p:spPr>
          <a:xfrm>
            <a:off x="393309" y="366810"/>
            <a:ext cx="1140538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54D3A"/>
                </a:solidFill>
                <a:effectLst/>
                <a:uLnTx/>
                <a:uFillTx/>
                <a:latin typeface="Source Serif Pro" panose="02040603050405020204" pitchFamily="18" charset="0"/>
                <a:ea typeface="Source Serif Pro" panose="02040603050405020204" pitchFamily="18" charset="0"/>
                <a:cs typeface="+mn-cs"/>
              </a:rPr>
              <a:t>Section 2: Community Need and Community Engagement</a:t>
            </a:r>
          </a:p>
        </p:txBody>
      </p:sp>
      <p:sp>
        <p:nvSpPr>
          <p:cNvPr id="3" name="TextBox 2">
            <a:extLst>
              <a:ext uri="{FF2B5EF4-FFF2-40B4-BE49-F238E27FC236}">
                <a16:creationId xmlns:a16="http://schemas.microsoft.com/office/drawing/2014/main" id="{ACBACB08-FAEC-44A0-BD16-547138BD3F14}"/>
              </a:ext>
            </a:extLst>
          </p:cNvPr>
          <p:cNvSpPr txBox="1"/>
          <p:nvPr/>
        </p:nvSpPr>
        <p:spPr>
          <a:xfrm>
            <a:off x="493058" y="2106706"/>
            <a:ext cx="9386047" cy="3931141"/>
          </a:xfrm>
          <a:prstGeom prst="rect">
            <a:avLst/>
          </a:prstGeom>
          <a:noFill/>
        </p:spPr>
        <p:txBody>
          <a:bodyPr wrap="square" rtlCol="0">
            <a:spAutoFit/>
          </a:bodyPr>
          <a:lstStyle/>
          <a:p>
            <a:pPr marL="342900" marR="0" lvl="0" indent="-342900" algn="l" defTabSz="914400" rtl="0" eaLnBrk="1" fontAlgn="auto" latinLnBrk="0" hangingPunct="1">
              <a:lnSpc>
                <a:spcPct val="107000"/>
              </a:lnSpc>
              <a:spcBef>
                <a:spcPts val="0"/>
              </a:spcBef>
              <a:spcAft>
                <a:spcPts val="0"/>
              </a:spcAft>
              <a:buClrTx/>
              <a:buSzTx/>
              <a:buFont typeface="+mj-lt"/>
              <a:buAutoNum type="arabicPeriod" startAt="2"/>
              <a:tabLst/>
              <a:defRPr/>
            </a:pPr>
            <a:r>
              <a:rPr kumimoji="0" lang="en-US" sz="18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Times New Roman" panose="02020603050405020304" pitchFamily="18" charset="0"/>
              </a:rPr>
              <a:t>Community Need and Community Engagement</a:t>
            </a:r>
          </a:p>
          <a:p>
            <a:pPr marL="742950" marR="0" lvl="1" indent="-285750" algn="l" defTabSz="914400" rtl="0" eaLnBrk="1" fontAlgn="auto" latinLnBrk="0" hangingPunct="1">
              <a:lnSpc>
                <a:spcPct val="107000"/>
              </a:lnSpc>
              <a:spcBef>
                <a:spcPts val="0"/>
              </a:spcBef>
              <a:spcAft>
                <a:spcPts val="0"/>
              </a:spcAft>
              <a:buClrTx/>
              <a:buSzTx/>
              <a:buFont typeface="+mj-lt"/>
              <a:buAutoNum type="alphaLcPeriod"/>
              <a:tabLst/>
              <a:defRPr/>
            </a:pPr>
            <a:r>
              <a:rPr kumimoji="0" lang="en-US" sz="18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Times New Roman" panose="02020603050405020304" pitchFamily="18" charset="0"/>
              </a:rPr>
              <a:t>Community Need</a:t>
            </a:r>
          </a:p>
          <a:p>
            <a:pPr marL="1143000" marR="0" lvl="2" indent="-228600" algn="l" defTabSz="914400" rtl="0" eaLnBrk="1" fontAlgn="auto" latinLnBrk="0" hangingPunct="1">
              <a:lnSpc>
                <a:spcPct val="107000"/>
              </a:lnSpc>
              <a:spcBef>
                <a:spcPts val="0"/>
              </a:spcBef>
              <a:spcAft>
                <a:spcPts val="0"/>
              </a:spcAft>
              <a:buClrTx/>
              <a:buSzTx/>
              <a:buFont typeface="+mj-lt"/>
              <a:buAutoNum type="romanLcPeriod"/>
              <a:tabLst/>
              <a:defRPr/>
            </a:pPr>
            <a:r>
              <a:rPr kumimoji="0" lang="en-US" sz="18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Times New Roman" panose="02020603050405020304" pitchFamily="18" charset="0"/>
              </a:rPr>
              <a:t>The Community’s Need for Funding</a:t>
            </a:r>
          </a:p>
          <a:p>
            <a:pPr marL="1143000" marR="0" lvl="2" indent="-228600" algn="l" defTabSz="914400" rtl="0" eaLnBrk="1" fontAlgn="auto" latinLnBrk="0" hangingPunct="1">
              <a:lnSpc>
                <a:spcPct val="107000"/>
              </a:lnSpc>
              <a:spcBef>
                <a:spcPts val="0"/>
              </a:spcBef>
              <a:spcAft>
                <a:spcPts val="0"/>
              </a:spcAft>
              <a:buClrTx/>
              <a:buSzTx/>
              <a:buFont typeface="+mj-lt"/>
              <a:buAutoNum type="romanLcPeriod"/>
              <a:tabLst/>
              <a:defRPr/>
            </a:pPr>
            <a:r>
              <a:rPr kumimoji="0" lang="en-US" sz="18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Times New Roman" panose="02020603050405020304" pitchFamily="18" charset="0"/>
              </a:rPr>
              <a:t>Threats to Sensitive Populations</a:t>
            </a:r>
          </a:p>
          <a:p>
            <a:pPr marL="1600200" marR="0" lvl="3" indent="-2286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Times New Roman" panose="02020603050405020304" pitchFamily="18" charset="0"/>
              </a:rPr>
              <a:t>Health and Welfare of Sensitive Populations</a:t>
            </a:r>
          </a:p>
          <a:p>
            <a:pPr marL="1600200" marR="0" lvl="3" indent="-2286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Times New Roman" panose="02020603050405020304" pitchFamily="18" charset="0"/>
              </a:rPr>
              <a:t>Greater than Normal Incidence of Disease and Adverse Health Conditions</a:t>
            </a:r>
          </a:p>
          <a:p>
            <a:pPr marL="1600200" marR="0" lvl="3" indent="-2286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Times New Roman" panose="02020603050405020304" pitchFamily="18" charset="0"/>
              </a:rPr>
              <a:t>Environmental Justice</a:t>
            </a:r>
          </a:p>
          <a:p>
            <a:pPr marL="2057400" marR="0" lvl="4" indent="-228600" algn="l" defTabSz="914400" rtl="0" eaLnBrk="1" fontAlgn="auto" latinLnBrk="0" hangingPunct="1">
              <a:lnSpc>
                <a:spcPct val="107000"/>
              </a:lnSpc>
              <a:spcBef>
                <a:spcPts val="0"/>
              </a:spcBef>
              <a:spcAft>
                <a:spcPts val="0"/>
              </a:spcAft>
              <a:buClrTx/>
              <a:buSzTx/>
              <a:buFont typeface="+mj-lt"/>
              <a:buAutoNum type="alphaLcPeriod"/>
              <a:tabLst/>
              <a:defRPr/>
            </a:pPr>
            <a:r>
              <a:rPr kumimoji="0" lang="en-US" sz="18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Times New Roman" panose="02020603050405020304" pitchFamily="18" charset="0"/>
              </a:rPr>
              <a:t>Identification of Environmental Justice Issues</a:t>
            </a:r>
          </a:p>
          <a:p>
            <a:pPr marL="2057400" marR="0" lvl="4" indent="-228600" algn="l" defTabSz="914400" rtl="0" eaLnBrk="1" fontAlgn="auto" latinLnBrk="0" hangingPunct="1">
              <a:lnSpc>
                <a:spcPct val="107000"/>
              </a:lnSpc>
              <a:spcBef>
                <a:spcPts val="0"/>
              </a:spcBef>
              <a:spcAft>
                <a:spcPts val="0"/>
              </a:spcAft>
              <a:buClrTx/>
              <a:buSzTx/>
              <a:buFont typeface="+mj-lt"/>
              <a:buAutoNum type="alphaLcPeriod"/>
              <a:tabLst/>
              <a:defRPr/>
            </a:pPr>
            <a:r>
              <a:rPr kumimoji="0" lang="en-US" sz="18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Times New Roman" panose="02020603050405020304" pitchFamily="18" charset="0"/>
              </a:rPr>
              <a:t>Advancing Environmental Justice</a:t>
            </a:r>
          </a:p>
          <a:p>
            <a:pPr marL="742950" marR="0" lvl="1" indent="-285750" algn="l" defTabSz="914400" rtl="0" eaLnBrk="1" fontAlgn="auto" latinLnBrk="0" hangingPunct="1">
              <a:lnSpc>
                <a:spcPct val="107000"/>
              </a:lnSpc>
              <a:spcBef>
                <a:spcPts val="0"/>
              </a:spcBef>
              <a:spcAft>
                <a:spcPts val="0"/>
              </a:spcAft>
              <a:buClrTx/>
              <a:buSzTx/>
              <a:buFont typeface="+mj-lt"/>
              <a:buAutoNum type="alphaLcPeriod"/>
              <a:tabLst/>
              <a:defRPr/>
            </a:pPr>
            <a:r>
              <a:rPr kumimoji="0" lang="en-US" sz="18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Times New Roman" panose="02020603050405020304" pitchFamily="18" charset="0"/>
              </a:rPr>
              <a:t>Community Engagement</a:t>
            </a:r>
          </a:p>
          <a:p>
            <a:pPr marL="1143000" marR="0" lvl="2" indent="-228600" algn="l" defTabSz="914400" rtl="0" eaLnBrk="1" fontAlgn="auto" latinLnBrk="0" hangingPunct="1">
              <a:lnSpc>
                <a:spcPct val="107000"/>
              </a:lnSpc>
              <a:spcBef>
                <a:spcPts val="0"/>
              </a:spcBef>
              <a:spcAft>
                <a:spcPts val="0"/>
              </a:spcAft>
              <a:buClrTx/>
              <a:buSzTx/>
              <a:buFont typeface="+mj-lt"/>
              <a:buAutoNum type="romanLcPeriod"/>
              <a:tabLst/>
              <a:defRPr/>
            </a:pPr>
            <a:r>
              <a:rPr kumimoji="0" lang="en-US" sz="18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Times New Roman" panose="02020603050405020304" pitchFamily="18" charset="0"/>
              </a:rPr>
              <a:t>Project Involvement</a:t>
            </a:r>
          </a:p>
          <a:p>
            <a:pPr marL="1143000" marR="0" lvl="2" indent="-228600" algn="l" defTabSz="914400" rtl="0" eaLnBrk="1" fontAlgn="auto" latinLnBrk="0" hangingPunct="1">
              <a:lnSpc>
                <a:spcPct val="107000"/>
              </a:lnSpc>
              <a:spcBef>
                <a:spcPts val="0"/>
              </a:spcBef>
              <a:spcAft>
                <a:spcPts val="0"/>
              </a:spcAft>
              <a:buClrTx/>
              <a:buSzTx/>
              <a:buFont typeface="+mj-lt"/>
              <a:buAutoNum type="romanLcPeriod"/>
              <a:tabLst/>
              <a:defRPr/>
            </a:pPr>
            <a:r>
              <a:rPr kumimoji="0" lang="en-US" sz="18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Times New Roman" panose="02020603050405020304" pitchFamily="18" charset="0"/>
              </a:rPr>
              <a:t>Project Roles</a:t>
            </a:r>
          </a:p>
          <a:p>
            <a:pPr marL="1143000" marR="0" lvl="2" indent="-228600" algn="l" defTabSz="914400" rtl="0" eaLnBrk="1" fontAlgn="auto" latinLnBrk="0" hangingPunct="1">
              <a:lnSpc>
                <a:spcPct val="107000"/>
              </a:lnSpc>
              <a:spcBef>
                <a:spcPts val="0"/>
              </a:spcBef>
              <a:spcAft>
                <a:spcPts val="800"/>
              </a:spcAft>
              <a:buClrTx/>
              <a:buSzTx/>
              <a:buFont typeface="+mj-lt"/>
              <a:buAutoNum type="romanLcPeriod"/>
              <a:tabLst/>
              <a:defRPr/>
            </a:pPr>
            <a:r>
              <a:rPr kumimoji="0" lang="en-US" sz="18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Times New Roman" panose="02020603050405020304" pitchFamily="18" charset="0"/>
              </a:rPr>
              <a:t>Incorporating Community Input</a:t>
            </a:r>
          </a:p>
        </p:txBody>
      </p:sp>
    </p:spTree>
    <p:extLst>
      <p:ext uri="{BB962C8B-B14F-4D97-AF65-F5344CB8AC3E}">
        <p14:creationId xmlns:p14="http://schemas.microsoft.com/office/powerpoint/2010/main" val="4177910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568132-6519-2DAA-D8BE-B27D54BD24FC}"/>
              </a:ext>
            </a:extLst>
          </p:cNvPr>
          <p:cNvSpPr/>
          <p:nvPr/>
        </p:nvSpPr>
        <p:spPr>
          <a:xfrm>
            <a:off x="0" y="1688271"/>
            <a:ext cx="12192000" cy="3454997"/>
          </a:xfrm>
          <a:prstGeom prst="rect">
            <a:avLst/>
          </a:prstGeom>
          <a:solidFill>
            <a:srgbClr val="7ABB4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46426F01-AF22-42B5-B4B1-30C17765FB1B}"/>
              </a:ext>
            </a:extLst>
          </p:cNvPr>
          <p:cNvSpPr txBox="1"/>
          <p:nvPr/>
        </p:nvSpPr>
        <p:spPr>
          <a:xfrm>
            <a:off x="486030" y="387179"/>
            <a:ext cx="10908801" cy="861774"/>
          </a:xfrm>
          <a:prstGeom prst="rect">
            <a:avLst/>
          </a:prstGeom>
          <a:noFill/>
        </p:spPr>
        <p:txBody>
          <a:bodyPr wrap="square" rtlCol="0">
            <a:spAutoFit/>
          </a:bodyPr>
          <a:lstStyle/>
          <a:p>
            <a:r>
              <a:rPr lang="en-US" sz="5000" b="1" dirty="0">
                <a:solidFill>
                  <a:srgbClr val="054D3A"/>
                </a:solidFill>
                <a:latin typeface="Source Serif Pro" panose="02040603050405020204" pitchFamily="18" charset="0"/>
                <a:ea typeface="Source Serif Pro" panose="02040603050405020204" pitchFamily="18" charset="0"/>
              </a:rPr>
              <a:t>The Community’s Need for Funding</a:t>
            </a:r>
          </a:p>
        </p:txBody>
      </p:sp>
      <p:sp>
        <p:nvSpPr>
          <p:cNvPr id="6" name="TextBox 5">
            <a:extLst>
              <a:ext uri="{FF2B5EF4-FFF2-40B4-BE49-F238E27FC236}">
                <a16:creationId xmlns:a16="http://schemas.microsoft.com/office/drawing/2014/main" id="{247AB090-5BE3-E10B-9FA4-8AC95BF918B8}"/>
              </a:ext>
            </a:extLst>
          </p:cNvPr>
          <p:cNvSpPr txBox="1"/>
          <p:nvPr/>
        </p:nvSpPr>
        <p:spPr>
          <a:xfrm>
            <a:off x="486030" y="1846108"/>
            <a:ext cx="5609970" cy="3241913"/>
          </a:xfrm>
          <a:prstGeom prst="rect">
            <a:avLst/>
          </a:prstGeom>
          <a:noFill/>
        </p:spPr>
        <p:txBody>
          <a:bodyPr wrap="square">
            <a:spAutoFit/>
          </a:bodyPr>
          <a:lstStyle/>
          <a:p>
            <a:pPr marL="465138" indent="-285750">
              <a:spcAft>
                <a:spcPts val="400"/>
              </a:spcAft>
              <a:buFont typeface="Wingdings" panose="05000000000000000000" pitchFamily="2" charset="2"/>
              <a:buChar char="Ø"/>
            </a:pPr>
            <a:r>
              <a:rPr lang="en-US" sz="2200" dirty="0">
                <a:latin typeface="Source Sans Pro" panose="020B0503030403020204" pitchFamily="34" charset="0"/>
                <a:ea typeface="Source Sans Pro" panose="020B0503030403020204" pitchFamily="34" charset="0"/>
              </a:rPr>
              <a:t>Why is your community unable to secure funding for brownfield activities? </a:t>
            </a:r>
          </a:p>
          <a:p>
            <a:pPr marL="465138" indent="-285750">
              <a:spcAft>
                <a:spcPts val="400"/>
              </a:spcAft>
              <a:buFont typeface="Wingdings" panose="05000000000000000000" pitchFamily="2" charset="2"/>
              <a:buChar char="Ø"/>
            </a:pPr>
            <a:r>
              <a:rPr lang="en-US" sz="2200" dirty="0">
                <a:latin typeface="Source Sans Pro" panose="020B0503030403020204" pitchFamily="34" charset="0"/>
                <a:ea typeface="Source Sans Pro" panose="020B0503030403020204" pitchFamily="34" charset="0"/>
              </a:rPr>
              <a:t>What financial information can you provide to demonstrate your need?</a:t>
            </a:r>
          </a:p>
          <a:p>
            <a:pPr marL="465138" indent="-285750">
              <a:spcAft>
                <a:spcPts val="400"/>
              </a:spcAft>
              <a:buFont typeface="Wingdings" panose="05000000000000000000" pitchFamily="2" charset="2"/>
              <a:buChar char="Ø"/>
            </a:pPr>
            <a:r>
              <a:rPr lang="en-US" sz="2200" dirty="0">
                <a:latin typeface="Source Sans Pro" panose="020B0503030403020204" pitchFamily="34" charset="0"/>
                <a:ea typeface="Source Sans Pro" panose="020B0503030403020204" pitchFamily="34" charset="0"/>
              </a:rPr>
              <a:t>Possible information to convey includes job losses and unemployment rates, very low tax base, poverty among residents, all leading to no other funding for brownfields.</a:t>
            </a:r>
          </a:p>
        </p:txBody>
      </p:sp>
      <p:sp>
        <p:nvSpPr>
          <p:cNvPr id="5" name="TextBox 4">
            <a:extLst>
              <a:ext uri="{FF2B5EF4-FFF2-40B4-BE49-F238E27FC236}">
                <a16:creationId xmlns:a16="http://schemas.microsoft.com/office/drawing/2014/main" id="{FEF5908B-DD32-3207-F9B0-92009596CB8D}"/>
              </a:ext>
            </a:extLst>
          </p:cNvPr>
          <p:cNvSpPr txBox="1"/>
          <p:nvPr/>
        </p:nvSpPr>
        <p:spPr>
          <a:xfrm>
            <a:off x="603962" y="1074692"/>
            <a:ext cx="10984075" cy="461665"/>
          </a:xfrm>
          <a:prstGeom prst="rect">
            <a:avLst/>
          </a:prstGeom>
          <a:noFill/>
        </p:spPr>
        <p:txBody>
          <a:bodyPr wrap="square">
            <a:spAutoFit/>
          </a:bodyPr>
          <a:lstStyle/>
          <a:p>
            <a:r>
              <a:rPr lang="en-US" sz="2400" b="1" dirty="0">
                <a:effectLst/>
                <a:latin typeface="Source Sans Pro" panose="020B0503030403020204" pitchFamily="34" charset="0"/>
                <a:ea typeface="Source Sans Pro" panose="020B0503030403020204" pitchFamily="34" charset="0"/>
              </a:rPr>
              <a:t>Tie Into History and Challenges</a:t>
            </a:r>
          </a:p>
        </p:txBody>
      </p:sp>
      <p:sp>
        <p:nvSpPr>
          <p:cNvPr id="3" name="Content Placeholder 4">
            <a:extLst>
              <a:ext uri="{FF2B5EF4-FFF2-40B4-BE49-F238E27FC236}">
                <a16:creationId xmlns:a16="http://schemas.microsoft.com/office/drawing/2014/main" id="{FFBFAE39-7173-721E-16E6-E5D0A4740927}"/>
              </a:ext>
            </a:extLst>
          </p:cNvPr>
          <p:cNvSpPr txBox="1">
            <a:spLocks/>
          </p:cNvSpPr>
          <p:nvPr/>
        </p:nvSpPr>
        <p:spPr>
          <a:xfrm>
            <a:off x="6283578" y="1846108"/>
            <a:ext cx="5422392" cy="32419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sz="2200" dirty="0">
                <a:latin typeface="Source Sans Pro" panose="020B0503030403020204" pitchFamily="34" charset="0"/>
                <a:ea typeface="Source Sans Pro" panose="020B0503030403020204" pitchFamily="34" charset="0"/>
              </a:rPr>
              <a:t>What sensitive populations exist in your target area?</a:t>
            </a:r>
          </a:p>
          <a:p>
            <a:pPr>
              <a:buFont typeface="Wingdings" panose="05000000000000000000" pitchFamily="2" charset="2"/>
              <a:buChar char="Ø"/>
            </a:pPr>
            <a:r>
              <a:rPr lang="en-US" sz="2200" dirty="0">
                <a:latin typeface="Source Sans Pro" panose="020B0503030403020204" pitchFamily="34" charset="0"/>
                <a:ea typeface="Source Sans Pro" panose="020B0503030403020204" pitchFamily="34" charset="0"/>
              </a:rPr>
              <a:t>Sensitive populations can include children, pregnant women, elderly, minority, low-income communities and others.</a:t>
            </a:r>
          </a:p>
          <a:p>
            <a:pPr>
              <a:buFont typeface="Wingdings" panose="05000000000000000000" pitchFamily="2" charset="2"/>
              <a:buChar char="Ø"/>
            </a:pPr>
            <a:r>
              <a:rPr lang="en-US" sz="2200" dirty="0">
                <a:latin typeface="Source Sans Pro" panose="020B0503030403020204" pitchFamily="34" charset="0"/>
                <a:ea typeface="Source Sans Pro" panose="020B0503030403020204" pitchFamily="34" charset="0"/>
              </a:rPr>
              <a:t>How will your project address or facilitate the reduction of threats of these sensitive populations?</a:t>
            </a:r>
          </a:p>
        </p:txBody>
      </p:sp>
    </p:spTree>
    <p:extLst>
      <p:ext uri="{BB962C8B-B14F-4D97-AF65-F5344CB8AC3E}">
        <p14:creationId xmlns:p14="http://schemas.microsoft.com/office/powerpoint/2010/main" val="6404508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426F01-AF22-42B5-B4B1-30C17765FB1B}"/>
              </a:ext>
            </a:extLst>
          </p:cNvPr>
          <p:cNvSpPr txBox="1"/>
          <p:nvPr/>
        </p:nvSpPr>
        <p:spPr>
          <a:xfrm>
            <a:off x="486030" y="387179"/>
            <a:ext cx="1024926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54D3A"/>
                </a:solidFill>
                <a:effectLst/>
                <a:uLnTx/>
                <a:uFillTx/>
                <a:latin typeface="Source Serif Pro" panose="02040603050405020204" pitchFamily="18" charset="0"/>
                <a:ea typeface="Source Serif Pro" panose="02040603050405020204" pitchFamily="18" charset="0"/>
                <a:cs typeface="+mn-cs"/>
              </a:rPr>
              <a:t>Community Engagement</a:t>
            </a:r>
          </a:p>
        </p:txBody>
      </p:sp>
      <p:sp>
        <p:nvSpPr>
          <p:cNvPr id="6" name="TextBox 5">
            <a:extLst>
              <a:ext uri="{FF2B5EF4-FFF2-40B4-BE49-F238E27FC236}">
                <a16:creationId xmlns:a16="http://schemas.microsoft.com/office/drawing/2014/main" id="{247AB090-5BE3-E10B-9FA4-8AC95BF918B8}"/>
              </a:ext>
            </a:extLst>
          </p:cNvPr>
          <p:cNvSpPr txBox="1"/>
          <p:nvPr/>
        </p:nvSpPr>
        <p:spPr>
          <a:xfrm>
            <a:off x="486030" y="1846108"/>
            <a:ext cx="6443688" cy="3734356"/>
          </a:xfrm>
          <a:prstGeom prst="rect">
            <a:avLst/>
          </a:prstGeom>
          <a:noFill/>
        </p:spPr>
        <p:txBody>
          <a:bodyPr wrap="square">
            <a:spAutoFit/>
          </a:bodyPr>
          <a:lstStyle/>
          <a:p>
            <a:pPr marL="465138" marR="0" lvl="0" indent="-285750" algn="l" defTabSz="914400" rtl="0" eaLnBrk="1" fontAlgn="auto" latinLnBrk="0" hangingPunct="1">
              <a:lnSpc>
                <a:spcPct val="100000"/>
              </a:lnSpc>
              <a:spcBef>
                <a:spcPts val="0"/>
              </a:spcBef>
              <a:spcAft>
                <a:spcPts val="40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Ensure engagement is happening with the populations identified in the sections above</a:t>
            </a:r>
          </a:p>
          <a:p>
            <a:pPr marL="922338" marR="0" lvl="1" indent="-285750" algn="l" defTabSz="914400" rtl="0" eaLnBrk="1" fontAlgn="auto" latinLnBrk="0" hangingPunct="1">
              <a:lnSpc>
                <a:spcPct val="100000"/>
              </a:lnSpc>
              <a:spcBef>
                <a:spcPts val="0"/>
              </a:spcBef>
              <a:spcAft>
                <a:spcPts val="40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Do you need translators?</a:t>
            </a:r>
          </a:p>
          <a:p>
            <a:pPr marL="922338" marR="0" lvl="1" indent="-285750" algn="l" defTabSz="914400" rtl="0" eaLnBrk="1" fontAlgn="auto" latinLnBrk="0" hangingPunct="1">
              <a:lnSpc>
                <a:spcPct val="100000"/>
              </a:lnSpc>
              <a:spcBef>
                <a:spcPts val="0"/>
              </a:spcBef>
              <a:spcAft>
                <a:spcPts val="40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What methods will be used to engage? – keep in mind access to web services</a:t>
            </a:r>
          </a:p>
          <a:p>
            <a:pPr marL="922338" marR="0" lvl="1" indent="-285750" algn="l" defTabSz="914400" rtl="0" eaLnBrk="1" fontAlgn="auto" latinLnBrk="0" hangingPunct="1">
              <a:lnSpc>
                <a:spcPct val="100000"/>
              </a:lnSpc>
              <a:spcBef>
                <a:spcPts val="0"/>
              </a:spcBef>
              <a:spcAft>
                <a:spcPts val="40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Involve the youth</a:t>
            </a:r>
          </a:p>
          <a:p>
            <a:pPr marL="922338" marR="0" lvl="1" indent="-285750" algn="l" defTabSz="914400" rtl="0" eaLnBrk="1" fontAlgn="auto" latinLnBrk="0" hangingPunct="1">
              <a:lnSpc>
                <a:spcPct val="100000"/>
              </a:lnSpc>
              <a:spcBef>
                <a:spcPts val="0"/>
              </a:spcBef>
              <a:spcAft>
                <a:spcPts val="40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Consider local workforce when scheduling meeting times and days</a:t>
            </a:r>
          </a:p>
          <a:p>
            <a:pPr marL="465138" marR="0" lvl="0" indent="-285750" algn="l" defTabSz="914400" rtl="0" eaLnBrk="1" fontAlgn="auto" latinLnBrk="0" hangingPunct="1">
              <a:lnSpc>
                <a:spcPct val="100000"/>
              </a:lnSpc>
              <a:spcBef>
                <a:spcPts val="0"/>
              </a:spcBef>
              <a:spcAft>
                <a:spcPts val="400"/>
              </a:spcAft>
              <a:buClrTx/>
              <a:buSzTx/>
              <a:buFont typeface="Wingdings" panose="05000000000000000000" pitchFamily="2" charset="2"/>
              <a:buChar char="Ø"/>
              <a:tabLst/>
              <a:defRPr/>
            </a:pPr>
            <a:r>
              <a:rPr kumimoji="0" lang="en-US" sz="22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Incorporating</a:t>
            </a: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 input is just as important as sharing information.</a:t>
            </a:r>
          </a:p>
        </p:txBody>
      </p:sp>
      <p:sp>
        <p:nvSpPr>
          <p:cNvPr id="5" name="TextBox 4">
            <a:extLst>
              <a:ext uri="{FF2B5EF4-FFF2-40B4-BE49-F238E27FC236}">
                <a16:creationId xmlns:a16="http://schemas.microsoft.com/office/drawing/2014/main" id="{FEF5908B-DD32-3207-F9B0-92009596CB8D}"/>
              </a:ext>
            </a:extLst>
          </p:cNvPr>
          <p:cNvSpPr txBox="1"/>
          <p:nvPr/>
        </p:nvSpPr>
        <p:spPr>
          <a:xfrm>
            <a:off x="486030" y="1093125"/>
            <a:ext cx="1098407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Project Involvement, Project Roles, Incorporating Community Input</a:t>
            </a:r>
          </a:p>
        </p:txBody>
      </p:sp>
      <p:pic>
        <p:nvPicPr>
          <p:cNvPr id="4" name="object 10">
            <a:extLst>
              <a:ext uri="{FF2B5EF4-FFF2-40B4-BE49-F238E27FC236}">
                <a16:creationId xmlns:a16="http://schemas.microsoft.com/office/drawing/2014/main" id="{2B21473F-9A1C-61EC-7A8D-C15643E4696C}"/>
              </a:ext>
            </a:extLst>
          </p:cNvPr>
          <p:cNvPicPr/>
          <p:nvPr/>
        </p:nvPicPr>
        <p:blipFill>
          <a:blip r:embed="rId2" cstate="print"/>
          <a:stretch>
            <a:fillRect/>
          </a:stretch>
        </p:blipFill>
        <p:spPr>
          <a:xfrm>
            <a:off x="7638847" y="1706693"/>
            <a:ext cx="2938135" cy="2096242"/>
          </a:xfrm>
          <a:prstGeom prst="rect">
            <a:avLst/>
          </a:prstGeom>
        </p:spPr>
      </p:pic>
      <p:pic>
        <p:nvPicPr>
          <p:cNvPr id="7" name="object 12">
            <a:extLst>
              <a:ext uri="{FF2B5EF4-FFF2-40B4-BE49-F238E27FC236}">
                <a16:creationId xmlns:a16="http://schemas.microsoft.com/office/drawing/2014/main" id="{8DA9BEBD-0C47-609D-FE31-80CF218CC884}"/>
              </a:ext>
            </a:extLst>
          </p:cNvPr>
          <p:cNvPicPr/>
          <p:nvPr/>
        </p:nvPicPr>
        <p:blipFill>
          <a:blip r:embed="rId3" cstate="print"/>
          <a:stretch>
            <a:fillRect/>
          </a:stretch>
        </p:blipFill>
        <p:spPr>
          <a:xfrm>
            <a:off x="7638847" y="3531039"/>
            <a:ext cx="3211067" cy="2441447"/>
          </a:xfrm>
          <a:prstGeom prst="rect">
            <a:avLst/>
          </a:prstGeom>
        </p:spPr>
      </p:pic>
    </p:spTree>
    <p:extLst>
      <p:ext uri="{BB962C8B-B14F-4D97-AF65-F5344CB8AC3E}">
        <p14:creationId xmlns:p14="http://schemas.microsoft.com/office/powerpoint/2010/main" val="659018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using a computer&#10;&#10;Description automatically generated with low confidence">
            <a:extLst>
              <a:ext uri="{FF2B5EF4-FFF2-40B4-BE49-F238E27FC236}">
                <a16:creationId xmlns:a16="http://schemas.microsoft.com/office/drawing/2014/main" id="{810B726D-BB99-409A-9887-8C5564D3E86A}"/>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8CE65F9-A255-4F60-91A9-F9EF9C6E72FE}"/>
              </a:ext>
            </a:extLst>
          </p:cNvPr>
          <p:cNvSpPr/>
          <p:nvPr/>
        </p:nvSpPr>
        <p:spPr>
          <a:xfrm>
            <a:off x="0" y="1657189"/>
            <a:ext cx="12192000" cy="2917165"/>
          </a:xfrm>
          <a:prstGeom prst="rect">
            <a:avLst/>
          </a:prstGeom>
          <a:solidFill>
            <a:srgbClr val="7ABB4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0D1DA91-2009-4B89-ACA9-12DCB4EEFC0B}"/>
              </a:ext>
            </a:extLst>
          </p:cNvPr>
          <p:cNvSpPr txBox="1"/>
          <p:nvPr/>
        </p:nvSpPr>
        <p:spPr>
          <a:xfrm>
            <a:off x="486031" y="387178"/>
            <a:ext cx="10764560" cy="861774"/>
          </a:xfrm>
          <a:prstGeom prst="rect">
            <a:avLst/>
          </a:prstGeom>
          <a:noFill/>
        </p:spPr>
        <p:txBody>
          <a:bodyPr wrap="square" rtlCol="0">
            <a:spAutoFit/>
          </a:bodyPr>
          <a:lstStyle/>
          <a:p>
            <a:r>
              <a:rPr lang="en-US" sz="5000" b="1" dirty="0">
                <a:solidFill>
                  <a:srgbClr val="054D3A"/>
                </a:solidFill>
                <a:latin typeface="Source Serif Pro" panose="02040603050405020204" pitchFamily="18" charset="0"/>
                <a:ea typeface="Source Serif Pro" panose="02040603050405020204" pitchFamily="18" charset="0"/>
              </a:rPr>
              <a:t>We Want to Hear Your Feedback</a:t>
            </a:r>
          </a:p>
        </p:txBody>
      </p:sp>
      <p:sp>
        <p:nvSpPr>
          <p:cNvPr id="5" name="TextBox 4">
            <a:extLst>
              <a:ext uri="{FF2B5EF4-FFF2-40B4-BE49-F238E27FC236}">
                <a16:creationId xmlns:a16="http://schemas.microsoft.com/office/drawing/2014/main" id="{E6D8B88B-C323-4B43-B190-CEE7024108F9}"/>
              </a:ext>
            </a:extLst>
          </p:cNvPr>
          <p:cNvSpPr txBox="1"/>
          <p:nvPr/>
        </p:nvSpPr>
        <p:spPr>
          <a:xfrm>
            <a:off x="486031" y="1883769"/>
            <a:ext cx="7743569" cy="2446824"/>
          </a:xfrm>
          <a:prstGeom prst="rect">
            <a:avLst/>
          </a:prstGeom>
          <a:noFill/>
        </p:spPr>
        <p:txBody>
          <a:bodyPr wrap="square">
            <a:spAutoFit/>
          </a:bodyPr>
          <a:lstStyle/>
          <a:p>
            <a:pPr marL="457200" indent="-457200">
              <a:buFont typeface="+mj-lt"/>
              <a:buAutoNum type="arabicPeriod"/>
            </a:pPr>
            <a:r>
              <a:rPr lang="en-US" sz="1700" dirty="0">
                <a:effectLst/>
                <a:latin typeface="Source Sans Pro" panose="020B0503030403020204" pitchFamily="34" charset="0"/>
                <a:ea typeface="Source Sans Pro" panose="020B0503030403020204" pitchFamily="34" charset="0"/>
              </a:rPr>
              <a:t>Click this link </a:t>
            </a:r>
            <a:br>
              <a:rPr lang="en-US" sz="1700" dirty="0">
                <a:effectLst/>
                <a:latin typeface="Source Sans Pro" panose="020B0503030403020204" pitchFamily="34" charset="0"/>
                <a:ea typeface="Source Sans Pro" panose="020B0503030403020204" pitchFamily="34" charset="0"/>
              </a:rPr>
            </a:br>
            <a:r>
              <a:rPr lang="en-US" sz="1700" dirty="0">
                <a:effectLst/>
                <a:latin typeface="Source Sans Pro" panose="020B0503030403020204" pitchFamily="34" charset="0"/>
                <a:ea typeface="Source Sans Pro" panose="020B0503030403020204" pitchFamily="34" charset="0"/>
                <a:hlinkClick r:id="rId3"/>
              </a:rPr>
              <a:t>https://kstate.qualtrics.com/jfe/form/SV_29u6CcVC0jo4nlk</a:t>
            </a:r>
            <a:endParaRPr lang="en-US" sz="1700" dirty="0">
              <a:effectLst/>
              <a:latin typeface="Source Sans Pro" panose="020B0503030403020204" pitchFamily="34" charset="0"/>
              <a:ea typeface="Source Sans Pro" panose="020B0503030403020204" pitchFamily="34" charset="0"/>
            </a:endParaRPr>
          </a:p>
          <a:p>
            <a:pPr marL="457200" indent="-457200">
              <a:buFont typeface="+mj-lt"/>
              <a:buAutoNum type="arabicPeriod"/>
            </a:pPr>
            <a:endParaRPr lang="en-US" sz="1700" dirty="0">
              <a:solidFill>
                <a:srgbClr val="347555"/>
              </a:solidFill>
              <a:effectLst/>
              <a:latin typeface="Source Sans Pro" panose="020B0503030403020204" pitchFamily="34" charset="0"/>
              <a:ea typeface="Source Sans Pro" panose="020B0503030403020204" pitchFamily="34" charset="0"/>
            </a:endParaRPr>
          </a:p>
          <a:p>
            <a:pPr marL="457200" indent="-457200">
              <a:buFont typeface="+mj-lt"/>
              <a:buAutoNum type="arabicPeriod"/>
            </a:pPr>
            <a:endParaRPr lang="en-US" sz="1700" dirty="0">
              <a:effectLst/>
              <a:latin typeface="Source Sans Pro" panose="020B0503030403020204" pitchFamily="34" charset="0"/>
              <a:ea typeface="Source Sans Pro" panose="020B0503030403020204" pitchFamily="34" charset="0"/>
            </a:endParaRPr>
          </a:p>
          <a:p>
            <a:pPr marL="457200" indent="-457200">
              <a:buFont typeface="+mj-lt"/>
              <a:buAutoNum type="arabicPeriod"/>
            </a:pPr>
            <a:r>
              <a:rPr lang="en-US" sz="1700" dirty="0">
                <a:effectLst/>
                <a:latin typeface="Source Sans Pro" panose="020B0503030403020204" pitchFamily="34" charset="0"/>
                <a:ea typeface="Source Sans Pro" panose="020B0503030403020204" pitchFamily="34" charset="0"/>
              </a:rPr>
              <a:t>Click the link provided in the chat box</a:t>
            </a:r>
          </a:p>
          <a:p>
            <a:br>
              <a:rPr lang="en-US" sz="1700" dirty="0">
                <a:effectLst/>
                <a:latin typeface="Source Sans Pro" panose="020B0503030403020204" pitchFamily="34" charset="0"/>
                <a:ea typeface="Source Sans Pro" panose="020B0503030403020204" pitchFamily="34" charset="0"/>
              </a:rPr>
            </a:br>
            <a:endParaRPr lang="en-US" sz="1700" dirty="0">
              <a:effectLst/>
              <a:latin typeface="Source Sans Pro" panose="020B0503030403020204" pitchFamily="34" charset="0"/>
              <a:ea typeface="Source Sans Pro" panose="020B0503030403020204" pitchFamily="34" charset="0"/>
            </a:endParaRPr>
          </a:p>
          <a:p>
            <a:pPr marL="457200" indent="-457200">
              <a:buFont typeface="+mj-lt"/>
              <a:buAutoNum type="arabicPeriod"/>
            </a:pPr>
            <a:endParaRPr lang="en-US" sz="1700" dirty="0">
              <a:latin typeface="Source Sans Pro" panose="020B0503030403020204" pitchFamily="34" charset="0"/>
              <a:ea typeface="Source Sans Pro" panose="020B0503030403020204" pitchFamily="34" charset="0"/>
            </a:endParaRPr>
          </a:p>
          <a:p>
            <a:pPr marL="457200" indent="-457200">
              <a:buFont typeface="+mj-lt"/>
              <a:buAutoNum type="arabicPeriod" startAt="3"/>
            </a:pPr>
            <a:r>
              <a:rPr lang="en-US" sz="1700" dirty="0">
                <a:effectLst/>
                <a:latin typeface="Source Sans Pro" panose="020B0503030403020204" pitchFamily="34" charset="0"/>
                <a:ea typeface="Source Sans Pro" panose="020B0503030403020204" pitchFamily="34" charset="0"/>
              </a:rPr>
              <a:t>Scan this QR image from your smartphone</a:t>
            </a:r>
            <a:endParaRPr lang="en-US" sz="1700" dirty="0">
              <a:latin typeface="Source Sans Pro" panose="020B0503030403020204" pitchFamily="34" charset="0"/>
              <a:ea typeface="Source Sans Pro" panose="020B0503030403020204" pitchFamily="34" charset="0"/>
            </a:endParaRPr>
          </a:p>
        </p:txBody>
      </p:sp>
      <p:sp>
        <p:nvSpPr>
          <p:cNvPr id="6" name="TextBox 5">
            <a:extLst>
              <a:ext uri="{FF2B5EF4-FFF2-40B4-BE49-F238E27FC236}">
                <a16:creationId xmlns:a16="http://schemas.microsoft.com/office/drawing/2014/main" id="{B2F17BFA-8401-4007-A8EC-0862403452D1}"/>
              </a:ext>
            </a:extLst>
          </p:cNvPr>
          <p:cNvSpPr txBox="1"/>
          <p:nvPr/>
        </p:nvSpPr>
        <p:spPr>
          <a:xfrm>
            <a:off x="486030" y="1080658"/>
            <a:ext cx="9636708" cy="477054"/>
          </a:xfrm>
          <a:prstGeom prst="rect">
            <a:avLst/>
          </a:prstGeom>
          <a:noFill/>
        </p:spPr>
        <p:txBody>
          <a:bodyPr wrap="square">
            <a:spAutoFit/>
          </a:bodyPr>
          <a:lstStyle/>
          <a:p>
            <a:r>
              <a:rPr lang="en-US" sz="2500" b="1" dirty="0">
                <a:effectLst/>
                <a:latin typeface="Source Sans Pro" panose="020B0503030403020204" pitchFamily="34" charset="0"/>
                <a:ea typeface="Source Sans Pro" panose="020B0503030403020204" pitchFamily="34" charset="0"/>
              </a:rPr>
              <a:t>Please provide feedback on today’s event:</a:t>
            </a:r>
            <a:endParaRPr lang="en-US" sz="2000" dirty="0">
              <a:latin typeface="Source Sans Pro" panose="020B0503030403020204" pitchFamily="34" charset="0"/>
              <a:ea typeface="Source Sans Pro" panose="020B0503030403020204" pitchFamily="34" charset="0"/>
            </a:endParaRPr>
          </a:p>
        </p:txBody>
      </p:sp>
      <p:pic>
        <p:nvPicPr>
          <p:cNvPr id="8" name="Picture 7">
            <a:extLst>
              <a:ext uri="{FF2B5EF4-FFF2-40B4-BE49-F238E27FC236}">
                <a16:creationId xmlns:a16="http://schemas.microsoft.com/office/drawing/2014/main" id="{C6536328-34AF-4D3C-9EE7-859C3DE70B79}"/>
              </a:ext>
            </a:extLst>
          </p:cNvPr>
          <p:cNvPicPr>
            <a:picLocks noChangeAspect="1"/>
          </p:cNvPicPr>
          <p:nvPr/>
        </p:nvPicPr>
        <p:blipFill>
          <a:blip r:embed="rId4"/>
          <a:stretch>
            <a:fillRect/>
          </a:stretch>
        </p:blipFill>
        <p:spPr>
          <a:xfrm rot="1759156">
            <a:off x="2333352" y="4232538"/>
            <a:ext cx="3021622" cy="1092690"/>
          </a:xfrm>
          <a:prstGeom prst="rect">
            <a:avLst/>
          </a:prstGeom>
        </p:spPr>
      </p:pic>
      <p:pic>
        <p:nvPicPr>
          <p:cNvPr id="9" name="Picture 8" descr="A qr code on a white background&#10;&#10;AI-generated content may be incorrect.">
            <a:extLst>
              <a:ext uri="{FF2B5EF4-FFF2-40B4-BE49-F238E27FC236}">
                <a16:creationId xmlns:a16="http://schemas.microsoft.com/office/drawing/2014/main" id="{79A3F5C7-A109-42CC-B28E-86B8374B546C}"/>
              </a:ext>
            </a:extLst>
          </p:cNvPr>
          <p:cNvPicPr>
            <a:picLocks noChangeAspect="1"/>
          </p:cNvPicPr>
          <p:nvPr/>
        </p:nvPicPr>
        <p:blipFill>
          <a:blip r:embed="rId5"/>
          <a:stretch>
            <a:fillRect/>
          </a:stretch>
        </p:blipFill>
        <p:spPr>
          <a:xfrm>
            <a:off x="5758229" y="3610309"/>
            <a:ext cx="2381250" cy="2381250"/>
          </a:xfrm>
          <a:prstGeom prst="rect">
            <a:avLst/>
          </a:prstGeom>
        </p:spPr>
      </p:pic>
    </p:spTree>
    <p:extLst>
      <p:ext uri="{BB962C8B-B14F-4D97-AF65-F5344CB8AC3E}">
        <p14:creationId xmlns:p14="http://schemas.microsoft.com/office/powerpoint/2010/main" val="2489990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426F01-AF22-42B5-B4B1-30C17765FB1B}"/>
              </a:ext>
            </a:extLst>
          </p:cNvPr>
          <p:cNvSpPr txBox="1"/>
          <p:nvPr/>
        </p:nvSpPr>
        <p:spPr>
          <a:xfrm>
            <a:off x="393309" y="366810"/>
            <a:ext cx="1140538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54D3A"/>
                </a:solidFill>
                <a:effectLst/>
                <a:uLnTx/>
                <a:uFillTx/>
                <a:latin typeface="Source Serif Pro" panose="02040603050405020204" pitchFamily="18" charset="0"/>
                <a:ea typeface="Source Serif Pro" panose="02040603050405020204" pitchFamily="18" charset="0"/>
                <a:cs typeface="+mn-cs"/>
              </a:rPr>
              <a:t>Section 3: Task Descriptions, Cost Estimates, and Measuring Progress</a:t>
            </a:r>
          </a:p>
        </p:txBody>
      </p:sp>
      <p:sp>
        <p:nvSpPr>
          <p:cNvPr id="3" name="TextBox 2">
            <a:extLst>
              <a:ext uri="{FF2B5EF4-FFF2-40B4-BE49-F238E27FC236}">
                <a16:creationId xmlns:a16="http://schemas.microsoft.com/office/drawing/2014/main" id="{ACBACB08-FAEC-44A0-BD16-547138BD3F14}"/>
              </a:ext>
            </a:extLst>
          </p:cNvPr>
          <p:cNvSpPr txBox="1"/>
          <p:nvPr/>
        </p:nvSpPr>
        <p:spPr>
          <a:xfrm>
            <a:off x="430306" y="2187388"/>
            <a:ext cx="9386047" cy="2711383"/>
          </a:xfrm>
          <a:prstGeom prst="rect">
            <a:avLst/>
          </a:prstGeom>
          <a:noFill/>
        </p:spPr>
        <p:txBody>
          <a:bodyPr wrap="square" rtlCol="0">
            <a:spAutoFit/>
          </a:bodyPr>
          <a:lstStyle/>
          <a:p>
            <a:pPr marL="342900" marR="0" lvl="0" indent="-342900" algn="l" defTabSz="914400" rtl="0" eaLnBrk="1" fontAlgn="auto" latinLnBrk="0" hangingPunct="1">
              <a:lnSpc>
                <a:spcPct val="107000"/>
              </a:lnSpc>
              <a:spcBef>
                <a:spcPts val="0"/>
              </a:spcBef>
              <a:spcAft>
                <a:spcPts val="0"/>
              </a:spcAft>
              <a:buClrTx/>
              <a:buSzTx/>
              <a:buFont typeface="+mj-lt"/>
              <a:buAutoNum type="arabicPeriod" startAt="3"/>
              <a:tabLst/>
              <a:defRPr/>
            </a:pPr>
            <a:r>
              <a:rPr kumimoji="0" lang="en-US" sz="20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Times New Roman" panose="02020603050405020304" pitchFamily="18" charset="0"/>
              </a:rPr>
              <a:t>Task Descriptions, Cost Estimates, and Measuring Progress</a:t>
            </a:r>
          </a:p>
          <a:p>
            <a:pPr marL="742950" marR="0" lvl="1" indent="-285750" algn="l" defTabSz="914400" rtl="0" eaLnBrk="1" fontAlgn="auto" latinLnBrk="0" hangingPunct="1">
              <a:lnSpc>
                <a:spcPct val="107000"/>
              </a:lnSpc>
              <a:spcBef>
                <a:spcPts val="0"/>
              </a:spcBef>
              <a:spcAft>
                <a:spcPts val="0"/>
              </a:spcAft>
              <a:buClrTx/>
              <a:buSzTx/>
              <a:buFont typeface="+mj-lt"/>
              <a:buAutoNum type="alphaLcPeriod"/>
              <a:tabLst/>
              <a:defRPr/>
            </a:pPr>
            <a:r>
              <a:rPr kumimoji="0" lang="en-US" sz="20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Times New Roman" panose="02020603050405020304" pitchFamily="18" charset="0"/>
              </a:rPr>
              <a:t>Description of Tasks/Activities and Outputs</a:t>
            </a:r>
          </a:p>
          <a:p>
            <a:pPr marL="1143000" marR="0" lvl="2" indent="-228600" algn="l" defTabSz="914400" rtl="0" eaLnBrk="1" fontAlgn="auto" latinLnBrk="0" hangingPunct="1">
              <a:lnSpc>
                <a:spcPct val="107000"/>
              </a:lnSpc>
              <a:spcBef>
                <a:spcPts val="0"/>
              </a:spcBef>
              <a:spcAft>
                <a:spcPts val="0"/>
              </a:spcAft>
              <a:buClrTx/>
              <a:buSzTx/>
              <a:buFont typeface="+mj-lt"/>
              <a:buAutoNum type="romanLcPeriod"/>
              <a:tabLst/>
              <a:defRPr/>
            </a:pPr>
            <a:r>
              <a:rPr kumimoji="0" lang="en-US" sz="20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Times New Roman" panose="02020603050405020304" pitchFamily="18" charset="0"/>
              </a:rPr>
              <a:t>Project Implementation</a:t>
            </a:r>
          </a:p>
          <a:p>
            <a:pPr marL="1143000" marR="0" lvl="2" indent="-228600" algn="l" defTabSz="914400" rtl="0" eaLnBrk="1" fontAlgn="auto" latinLnBrk="0" hangingPunct="1">
              <a:lnSpc>
                <a:spcPct val="107000"/>
              </a:lnSpc>
              <a:spcBef>
                <a:spcPts val="0"/>
              </a:spcBef>
              <a:spcAft>
                <a:spcPts val="0"/>
              </a:spcAft>
              <a:buClrTx/>
              <a:buSzTx/>
              <a:buFont typeface="+mj-lt"/>
              <a:buAutoNum type="romanLcPeriod"/>
              <a:tabLst/>
              <a:defRPr/>
            </a:pPr>
            <a:r>
              <a:rPr kumimoji="0" lang="en-US" sz="20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Times New Roman" panose="02020603050405020304" pitchFamily="18" charset="0"/>
              </a:rPr>
              <a:t>Anticipated Project Schedule</a:t>
            </a:r>
          </a:p>
          <a:p>
            <a:pPr marL="1143000" marR="0" lvl="2" indent="-228600" algn="l" defTabSz="914400" rtl="0" eaLnBrk="1" fontAlgn="auto" latinLnBrk="0" hangingPunct="1">
              <a:lnSpc>
                <a:spcPct val="107000"/>
              </a:lnSpc>
              <a:spcBef>
                <a:spcPts val="0"/>
              </a:spcBef>
              <a:spcAft>
                <a:spcPts val="0"/>
              </a:spcAft>
              <a:buClrTx/>
              <a:buSzTx/>
              <a:buFont typeface="+mj-lt"/>
              <a:buAutoNum type="romanLcPeriod"/>
              <a:tabLst/>
              <a:defRPr/>
            </a:pPr>
            <a:r>
              <a:rPr kumimoji="0" lang="en-US" sz="20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Times New Roman" panose="02020603050405020304" pitchFamily="18" charset="0"/>
              </a:rPr>
              <a:t>Task/Activity Lead</a:t>
            </a:r>
          </a:p>
          <a:p>
            <a:pPr marL="1143000" marR="0" lvl="2" indent="-228600" algn="l" defTabSz="914400" rtl="0" eaLnBrk="1" fontAlgn="auto" latinLnBrk="0" hangingPunct="1">
              <a:lnSpc>
                <a:spcPct val="107000"/>
              </a:lnSpc>
              <a:spcBef>
                <a:spcPts val="0"/>
              </a:spcBef>
              <a:spcAft>
                <a:spcPts val="0"/>
              </a:spcAft>
              <a:buClrTx/>
              <a:buSzTx/>
              <a:buFont typeface="+mj-lt"/>
              <a:buAutoNum type="romanLcPeriod"/>
              <a:tabLst/>
              <a:defRPr/>
            </a:pPr>
            <a:r>
              <a:rPr kumimoji="0" lang="en-US" sz="20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Times New Roman" panose="02020603050405020304" pitchFamily="18" charset="0"/>
              </a:rPr>
              <a:t>Outputs</a:t>
            </a:r>
          </a:p>
          <a:p>
            <a:pPr marL="742950" marR="0" lvl="1" indent="-285750" algn="l" defTabSz="914400" rtl="0" eaLnBrk="1" fontAlgn="auto" latinLnBrk="0" hangingPunct="1">
              <a:lnSpc>
                <a:spcPct val="107000"/>
              </a:lnSpc>
              <a:spcBef>
                <a:spcPts val="0"/>
              </a:spcBef>
              <a:spcAft>
                <a:spcPts val="0"/>
              </a:spcAft>
              <a:buClrTx/>
              <a:buSzTx/>
              <a:buFont typeface="+mj-lt"/>
              <a:buAutoNum type="alphaLcPeriod"/>
              <a:tabLst/>
              <a:defRPr/>
            </a:pPr>
            <a:r>
              <a:rPr kumimoji="0" lang="en-US" sz="20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Times New Roman" panose="02020603050405020304" pitchFamily="18" charset="0"/>
              </a:rPr>
              <a:t>Cost Estimates</a:t>
            </a:r>
          </a:p>
          <a:p>
            <a:pPr marL="742950" marR="0" lvl="1" indent="-285750" algn="l" defTabSz="914400" rtl="0" eaLnBrk="1" fontAlgn="auto" latinLnBrk="0" hangingPunct="1">
              <a:lnSpc>
                <a:spcPct val="107000"/>
              </a:lnSpc>
              <a:spcBef>
                <a:spcPts val="0"/>
              </a:spcBef>
              <a:spcAft>
                <a:spcPts val="800"/>
              </a:spcAft>
              <a:buClrTx/>
              <a:buSzTx/>
              <a:buFont typeface="+mj-lt"/>
              <a:buAutoNum type="alphaLcPeriod"/>
              <a:tabLst/>
              <a:defRPr/>
            </a:pPr>
            <a:r>
              <a:rPr kumimoji="0" lang="en-US" sz="20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Times New Roman" panose="02020603050405020304" pitchFamily="18" charset="0"/>
              </a:rPr>
              <a:t>Plan to Measure and Evaluate Environmental Progress and Results</a:t>
            </a:r>
          </a:p>
        </p:txBody>
      </p:sp>
    </p:spTree>
    <p:extLst>
      <p:ext uri="{BB962C8B-B14F-4D97-AF65-F5344CB8AC3E}">
        <p14:creationId xmlns:p14="http://schemas.microsoft.com/office/powerpoint/2010/main" val="3650662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426F01-AF22-42B5-B4B1-30C17765FB1B}"/>
              </a:ext>
            </a:extLst>
          </p:cNvPr>
          <p:cNvSpPr txBox="1"/>
          <p:nvPr/>
        </p:nvSpPr>
        <p:spPr>
          <a:xfrm>
            <a:off x="393309" y="366810"/>
            <a:ext cx="1140538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54D3A"/>
                </a:solidFill>
                <a:effectLst/>
                <a:uLnTx/>
                <a:uFillTx/>
                <a:latin typeface="Source Serif Pro" panose="02040603050405020204" pitchFamily="18" charset="0"/>
                <a:ea typeface="Source Serif Pro" panose="02040603050405020204" pitchFamily="18" charset="0"/>
                <a:cs typeface="+mn-cs"/>
              </a:rPr>
              <a:t>Section 3: Task Descriptions, Cost Estimates, and Measuring Progress</a:t>
            </a:r>
          </a:p>
        </p:txBody>
      </p:sp>
      <p:graphicFrame>
        <p:nvGraphicFramePr>
          <p:cNvPr id="4" name="Google Shape;1422;p40">
            <a:extLst>
              <a:ext uri="{FF2B5EF4-FFF2-40B4-BE49-F238E27FC236}">
                <a16:creationId xmlns:a16="http://schemas.microsoft.com/office/drawing/2014/main" id="{B9166181-D187-4DC2-833D-29792C9ACA9B}"/>
              </a:ext>
            </a:extLst>
          </p:cNvPr>
          <p:cNvGraphicFramePr/>
          <p:nvPr/>
        </p:nvGraphicFramePr>
        <p:xfrm>
          <a:off x="505728" y="2020486"/>
          <a:ext cx="11239925" cy="3647500"/>
        </p:xfrm>
        <a:graphic>
          <a:graphicData uri="http://schemas.openxmlformats.org/drawingml/2006/table">
            <a:tbl>
              <a:tblPr>
                <a:noFill/>
              </a:tblPr>
              <a:tblGrid>
                <a:gridCol w="2851925">
                  <a:extLst>
                    <a:ext uri="{9D8B030D-6E8A-4147-A177-3AD203B41FA5}">
                      <a16:colId xmlns:a16="http://schemas.microsoft.com/office/drawing/2014/main" val="20000"/>
                    </a:ext>
                  </a:extLst>
                </a:gridCol>
                <a:gridCol w="2180875">
                  <a:extLst>
                    <a:ext uri="{9D8B030D-6E8A-4147-A177-3AD203B41FA5}">
                      <a16:colId xmlns:a16="http://schemas.microsoft.com/office/drawing/2014/main" val="20001"/>
                    </a:ext>
                  </a:extLst>
                </a:gridCol>
                <a:gridCol w="6207125">
                  <a:extLst>
                    <a:ext uri="{9D8B030D-6E8A-4147-A177-3AD203B41FA5}">
                      <a16:colId xmlns:a16="http://schemas.microsoft.com/office/drawing/2014/main" val="20002"/>
                    </a:ext>
                  </a:extLst>
                </a:gridCol>
              </a:tblGrid>
              <a:tr h="705600">
                <a:tc>
                  <a:txBody>
                    <a:bodyPr/>
                    <a:lstStyle/>
                    <a:p>
                      <a:pPr marL="0" marR="0" lvl="0" indent="0" algn="l" rtl="0">
                        <a:lnSpc>
                          <a:spcPct val="107000"/>
                        </a:lnSpc>
                        <a:spcBef>
                          <a:spcPts val="0"/>
                        </a:spcBef>
                        <a:spcAft>
                          <a:spcPts val="0"/>
                        </a:spcAft>
                        <a:buClr>
                          <a:srgbClr val="000000"/>
                        </a:buClr>
                        <a:buSzPts val="2000"/>
                        <a:buFont typeface="Arial"/>
                        <a:buNone/>
                      </a:pPr>
                      <a:r>
                        <a:rPr lang="en-US" sz="2000" b="1" u="none" strike="noStrike" cap="none" dirty="0">
                          <a:latin typeface="Source Sans Pro" panose="020B0503030403020204" pitchFamily="34" charset="0"/>
                          <a:ea typeface="Source Sans Pro" panose="020B0503030403020204" pitchFamily="34" charset="0"/>
                          <a:cs typeface="Calibri"/>
                          <a:sym typeface="Calibri"/>
                        </a:rPr>
                        <a:t>Task(s)/Activities</a:t>
                      </a:r>
                      <a:endParaRPr sz="1400" u="none" strike="noStrike" cap="none" dirty="0">
                        <a:latin typeface="Source Sans Pro" panose="020B0503030403020204" pitchFamily="34" charset="0"/>
                        <a:ea typeface="Source Sans Pro" panose="020B0503030403020204" pitchFamily="34" charset="0"/>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6">
                        <a:lumMod val="20000"/>
                        <a:lumOff val="80000"/>
                      </a:schemeClr>
                    </a:solidFill>
                  </a:tcPr>
                </a:tc>
                <a:tc>
                  <a:txBody>
                    <a:bodyPr/>
                    <a:lstStyle/>
                    <a:p>
                      <a:pPr marL="0" marR="0" lvl="0" indent="0" algn="ctr" rtl="0">
                        <a:lnSpc>
                          <a:spcPct val="107000"/>
                        </a:lnSpc>
                        <a:spcBef>
                          <a:spcPts val="0"/>
                        </a:spcBef>
                        <a:spcAft>
                          <a:spcPts val="0"/>
                        </a:spcAft>
                        <a:buClr>
                          <a:srgbClr val="000000"/>
                        </a:buClr>
                        <a:buSzPts val="2000"/>
                        <a:buFont typeface="Arial"/>
                        <a:buNone/>
                      </a:pPr>
                      <a:r>
                        <a:rPr lang="en-US" sz="2000" u="none" strike="noStrike" cap="none" dirty="0">
                          <a:latin typeface="Source Sans Pro" panose="020B0503030403020204" pitchFamily="34" charset="0"/>
                          <a:ea typeface="Source Sans Pro" panose="020B0503030403020204" pitchFamily="34" charset="0"/>
                          <a:cs typeface="Calibri"/>
                          <a:sym typeface="Calibri"/>
                        </a:rPr>
                        <a:t> What?</a:t>
                      </a:r>
                      <a:endParaRPr sz="2000" u="none" strike="noStrike" cap="none" dirty="0">
                        <a:latin typeface="Source Sans Pro" panose="020B0503030403020204" pitchFamily="34" charset="0"/>
                        <a:ea typeface="Source Sans Pro" panose="020B0503030403020204" pitchFamily="34" charset="0"/>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6">
                        <a:lumMod val="60000"/>
                        <a:lumOff val="40000"/>
                      </a:schemeClr>
                    </a:solidFill>
                  </a:tcPr>
                </a:tc>
                <a:tc>
                  <a:txBody>
                    <a:bodyPr/>
                    <a:lstStyle/>
                    <a:p>
                      <a:pPr marL="0" marR="0" lvl="0" indent="0" algn="l" rtl="0">
                        <a:lnSpc>
                          <a:spcPct val="107000"/>
                        </a:lnSpc>
                        <a:spcBef>
                          <a:spcPts val="0"/>
                        </a:spcBef>
                        <a:spcAft>
                          <a:spcPts val="0"/>
                        </a:spcAft>
                        <a:buClr>
                          <a:srgbClr val="000000"/>
                        </a:buClr>
                        <a:buSzPts val="2000"/>
                        <a:buFont typeface="Arial"/>
                        <a:buNone/>
                      </a:pPr>
                      <a:r>
                        <a:rPr lang="en-US" sz="2000" u="none" strike="noStrike" cap="none" dirty="0">
                          <a:solidFill>
                            <a:schemeClr val="dk1"/>
                          </a:solidFill>
                          <a:latin typeface="Source Sans Pro" panose="020B0503030403020204" pitchFamily="34" charset="0"/>
                          <a:ea typeface="Source Sans Pro" panose="020B0503030403020204" pitchFamily="34" charset="0"/>
                          <a:cs typeface="Gill Sans"/>
                          <a:sym typeface="Gill Sans"/>
                        </a:rPr>
                        <a:t>Example Tasks: Program Management, Community Outreach, Assessment, Cleanup and Reuse Planning</a:t>
                      </a:r>
                      <a:endParaRPr sz="2000" u="none" strike="noStrike" cap="none" dirty="0">
                        <a:latin typeface="Source Sans Pro" panose="020B0503030403020204" pitchFamily="34" charset="0"/>
                        <a:ea typeface="Source Sans Pro" panose="020B0503030403020204" pitchFamily="34" charset="0"/>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6">
                        <a:lumMod val="20000"/>
                        <a:lumOff val="80000"/>
                      </a:schemeClr>
                    </a:solidFill>
                  </a:tcPr>
                </a:tc>
                <a:extLst>
                  <a:ext uri="{0D108BD9-81ED-4DB2-BD59-A6C34878D82A}">
                    <a16:rowId xmlns:a16="http://schemas.microsoft.com/office/drawing/2014/main" val="10000"/>
                  </a:ext>
                </a:extLst>
              </a:tr>
              <a:tr h="705600">
                <a:tc>
                  <a:txBody>
                    <a:bodyPr/>
                    <a:lstStyle/>
                    <a:p>
                      <a:pPr marL="0" marR="0" lvl="0" indent="0" algn="l" rtl="0">
                        <a:lnSpc>
                          <a:spcPct val="107000"/>
                        </a:lnSpc>
                        <a:spcBef>
                          <a:spcPts val="0"/>
                        </a:spcBef>
                        <a:spcAft>
                          <a:spcPts val="0"/>
                        </a:spcAft>
                        <a:buClr>
                          <a:srgbClr val="000000"/>
                        </a:buClr>
                        <a:buSzPts val="2000"/>
                        <a:buFont typeface="Arial"/>
                        <a:buNone/>
                      </a:pPr>
                      <a:r>
                        <a:rPr lang="en-US" sz="2000" b="1" u="none" strike="noStrike" cap="none" dirty="0">
                          <a:latin typeface="Source Sans Pro" panose="020B0503030403020204" pitchFamily="34" charset="0"/>
                          <a:ea typeface="Source Sans Pro" panose="020B0503030403020204" pitchFamily="34" charset="0"/>
                          <a:cs typeface="Calibri"/>
                          <a:sym typeface="Calibri"/>
                        </a:rPr>
                        <a:t>Implementation</a:t>
                      </a:r>
                      <a:endParaRPr lang="en-US" sz="1400" u="none" strike="noStrike" cap="none" dirty="0">
                        <a:latin typeface="Source Sans Pro" panose="020B0503030403020204" pitchFamily="34" charset="0"/>
                        <a:ea typeface="Source Sans Pro" panose="020B0503030403020204" pitchFamily="34" charset="0"/>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6">
                        <a:lumMod val="20000"/>
                        <a:lumOff val="80000"/>
                      </a:schemeClr>
                    </a:solidFill>
                  </a:tcPr>
                </a:tc>
                <a:tc>
                  <a:txBody>
                    <a:bodyPr/>
                    <a:lstStyle/>
                    <a:p>
                      <a:pPr marL="0" marR="0" lvl="0" indent="0" algn="ctr" rtl="0">
                        <a:lnSpc>
                          <a:spcPct val="107000"/>
                        </a:lnSpc>
                        <a:spcBef>
                          <a:spcPts val="0"/>
                        </a:spcBef>
                        <a:spcAft>
                          <a:spcPts val="0"/>
                        </a:spcAft>
                        <a:buClr>
                          <a:srgbClr val="000000"/>
                        </a:buClr>
                        <a:buSzPts val="2000"/>
                        <a:buFont typeface="Arial"/>
                        <a:buNone/>
                      </a:pPr>
                      <a:r>
                        <a:rPr lang="en-US" sz="2000" u="none" strike="noStrike" cap="none" dirty="0">
                          <a:latin typeface="Source Sans Pro" panose="020B0503030403020204" pitchFamily="34" charset="0"/>
                          <a:ea typeface="Source Sans Pro" panose="020B0503030403020204" pitchFamily="34" charset="0"/>
                          <a:cs typeface="Calibri"/>
                          <a:sym typeface="Calibri"/>
                        </a:rPr>
                        <a:t> How?</a:t>
                      </a:r>
                      <a:endParaRPr sz="2000" u="none" strike="noStrike" cap="none" dirty="0">
                        <a:latin typeface="Source Sans Pro" panose="020B0503030403020204" pitchFamily="34" charset="0"/>
                        <a:ea typeface="Source Sans Pro" panose="020B0503030403020204" pitchFamily="34" charset="0"/>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6">
                        <a:lumMod val="60000"/>
                        <a:lumOff val="40000"/>
                      </a:schemeClr>
                    </a:solidFill>
                  </a:tcPr>
                </a:tc>
                <a:tc>
                  <a:txBody>
                    <a:bodyPr/>
                    <a:lstStyle/>
                    <a:p>
                      <a:pPr marL="0" marR="0" lvl="0" indent="0" algn="l" rtl="0">
                        <a:lnSpc>
                          <a:spcPct val="107000"/>
                        </a:lnSpc>
                        <a:spcBef>
                          <a:spcPts val="0"/>
                        </a:spcBef>
                        <a:spcAft>
                          <a:spcPts val="0"/>
                        </a:spcAft>
                        <a:buClr>
                          <a:srgbClr val="000000"/>
                        </a:buClr>
                        <a:buSzPts val="2000"/>
                        <a:buFont typeface="Arial"/>
                        <a:buNone/>
                      </a:pPr>
                      <a:r>
                        <a:rPr lang="en-US" sz="2000" u="none" strike="noStrike" cap="none" dirty="0">
                          <a:solidFill>
                            <a:schemeClr val="dk1"/>
                          </a:solidFill>
                          <a:latin typeface="Source Sans Pro" panose="020B0503030403020204" pitchFamily="34" charset="0"/>
                          <a:ea typeface="Source Sans Pro" panose="020B0503030403020204" pitchFamily="34" charset="0"/>
                          <a:cs typeface="Gill Sans"/>
                          <a:sym typeface="Gill Sans"/>
                        </a:rPr>
                        <a:t>Develop, procure, manage, execute…</a:t>
                      </a:r>
                      <a:endParaRPr sz="1400" u="none" strike="noStrike" cap="none" dirty="0">
                        <a:latin typeface="Source Sans Pro" panose="020B0503030403020204" pitchFamily="34" charset="0"/>
                        <a:ea typeface="Source Sans Pro" panose="020B0503030403020204" pitchFamily="34" charset="0"/>
                      </a:endParaRPr>
                    </a:p>
                    <a:p>
                      <a:pPr marL="0" marR="0" lvl="0" indent="0" algn="l" rtl="0">
                        <a:lnSpc>
                          <a:spcPct val="107000"/>
                        </a:lnSpc>
                        <a:spcBef>
                          <a:spcPts val="0"/>
                        </a:spcBef>
                        <a:spcAft>
                          <a:spcPts val="0"/>
                        </a:spcAft>
                        <a:buClr>
                          <a:srgbClr val="000000"/>
                        </a:buClr>
                        <a:buSzPts val="2000"/>
                        <a:buFont typeface="Arial"/>
                        <a:buNone/>
                      </a:pPr>
                      <a:r>
                        <a:rPr lang="en-US" sz="2000" u="none" strike="noStrike" cap="none" dirty="0">
                          <a:solidFill>
                            <a:schemeClr val="dk1"/>
                          </a:solidFill>
                          <a:latin typeface="Source Sans Pro" panose="020B0503030403020204" pitchFamily="34" charset="0"/>
                          <a:ea typeface="Source Sans Pro" panose="020B0503030403020204" pitchFamily="34" charset="0"/>
                          <a:cs typeface="Gill Sans"/>
                          <a:sym typeface="Gill Sans"/>
                        </a:rPr>
                        <a:t>(Action Verbs!)</a:t>
                      </a:r>
                      <a:endParaRPr sz="2000" u="none" strike="noStrike" cap="none" dirty="0">
                        <a:latin typeface="Source Sans Pro" panose="020B0503030403020204" pitchFamily="34" charset="0"/>
                        <a:ea typeface="Source Sans Pro" panose="020B0503030403020204" pitchFamily="34" charset="0"/>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6">
                        <a:lumMod val="20000"/>
                        <a:lumOff val="80000"/>
                      </a:schemeClr>
                    </a:solidFill>
                  </a:tcPr>
                </a:tc>
                <a:extLst>
                  <a:ext uri="{0D108BD9-81ED-4DB2-BD59-A6C34878D82A}">
                    <a16:rowId xmlns:a16="http://schemas.microsoft.com/office/drawing/2014/main" val="10001"/>
                  </a:ext>
                </a:extLst>
              </a:tr>
              <a:tr h="340875">
                <a:tc>
                  <a:txBody>
                    <a:bodyPr/>
                    <a:lstStyle/>
                    <a:p>
                      <a:pPr marL="0" marR="0" lvl="0" indent="0" algn="l" rtl="0">
                        <a:lnSpc>
                          <a:spcPct val="107000"/>
                        </a:lnSpc>
                        <a:spcBef>
                          <a:spcPts val="0"/>
                        </a:spcBef>
                        <a:spcAft>
                          <a:spcPts val="0"/>
                        </a:spcAft>
                        <a:buClr>
                          <a:srgbClr val="000000"/>
                        </a:buClr>
                        <a:buSzPts val="2000"/>
                        <a:buFont typeface="Arial"/>
                        <a:buNone/>
                      </a:pPr>
                      <a:r>
                        <a:rPr lang="en-US" sz="2000" b="1" u="none" strike="noStrike" cap="none" dirty="0">
                          <a:latin typeface="Source Sans Pro" panose="020B0503030403020204" pitchFamily="34" charset="0"/>
                          <a:ea typeface="Source Sans Pro" panose="020B0503030403020204" pitchFamily="34" charset="0"/>
                          <a:cs typeface="Calibri"/>
                          <a:sym typeface="Calibri"/>
                        </a:rPr>
                        <a:t>Schedule</a:t>
                      </a:r>
                      <a:endParaRPr lang="en-US" sz="1400" u="none" strike="noStrike" cap="none" dirty="0">
                        <a:latin typeface="Source Sans Pro" panose="020B0503030403020204" pitchFamily="34" charset="0"/>
                        <a:ea typeface="Source Sans Pro" panose="020B0503030403020204" pitchFamily="34" charset="0"/>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6">
                        <a:lumMod val="20000"/>
                        <a:lumOff val="80000"/>
                      </a:schemeClr>
                    </a:solidFill>
                  </a:tcPr>
                </a:tc>
                <a:tc>
                  <a:txBody>
                    <a:bodyPr/>
                    <a:lstStyle/>
                    <a:p>
                      <a:pPr marL="0" marR="0" lvl="0" indent="0" algn="ctr" rtl="0">
                        <a:lnSpc>
                          <a:spcPct val="107000"/>
                        </a:lnSpc>
                        <a:spcBef>
                          <a:spcPts val="0"/>
                        </a:spcBef>
                        <a:spcAft>
                          <a:spcPts val="0"/>
                        </a:spcAft>
                        <a:buClr>
                          <a:srgbClr val="000000"/>
                        </a:buClr>
                        <a:buSzPts val="2000"/>
                        <a:buFont typeface="Arial"/>
                        <a:buNone/>
                      </a:pPr>
                      <a:r>
                        <a:rPr lang="en-US" sz="2000" u="none" strike="noStrike" cap="none">
                          <a:latin typeface="Source Sans Pro" panose="020B0503030403020204" pitchFamily="34" charset="0"/>
                          <a:ea typeface="Source Sans Pro" panose="020B0503030403020204" pitchFamily="34" charset="0"/>
                          <a:cs typeface="Calibri"/>
                          <a:sym typeface="Calibri"/>
                        </a:rPr>
                        <a:t> When?</a:t>
                      </a:r>
                      <a:endParaRPr sz="2000" u="none" strike="noStrike" cap="none">
                        <a:latin typeface="Source Sans Pro" panose="020B0503030403020204" pitchFamily="34" charset="0"/>
                        <a:ea typeface="Source Sans Pro" panose="020B0503030403020204" pitchFamily="34" charset="0"/>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6">
                        <a:lumMod val="60000"/>
                        <a:lumOff val="40000"/>
                      </a:schemeClr>
                    </a:solidFill>
                  </a:tcPr>
                </a:tc>
                <a:tc>
                  <a:txBody>
                    <a:bodyPr/>
                    <a:lstStyle/>
                    <a:p>
                      <a:pPr marL="0" marR="0" lvl="0" indent="0" algn="l" rtl="0">
                        <a:lnSpc>
                          <a:spcPct val="107000"/>
                        </a:lnSpc>
                        <a:spcBef>
                          <a:spcPts val="0"/>
                        </a:spcBef>
                        <a:spcAft>
                          <a:spcPts val="0"/>
                        </a:spcAft>
                        <a:buClr>
                          <a:srgbClr val="000000"/>
                        </a:buClr>
                        <a:buSzPts val="2000"/>
                        <a:buFont typeface="Arial"/>
                        <a:buNone/>
                      </a:pPr>
                      <a:r>
                        <a:rPr lang="en-US" sz="2000" b="0" i="0" u="none" strike="noStrike" cap="none" dirty="0">
                          <a:solidFill>
                            <a:schemeClr val="dk1"/>
                          </a:solidFill>
                          <a:latin typeface="Source Sans Pro" panose="020B0503030403020204" pitchFamily="34" charset="0"/>
                          <a:ea typeface="Source Sans Pro" panose="020B0503030403020204" pitchFamily="34" charset="0"/>
                          <a:cs typeface="Gill Sans"/>
                          <a:sym typeface="Gill Sans"/>
                        </a:rPr>
                        <a:t>By 2nd quarter, By end of 2</a:t>
                      </a:r>
                      <a:r>
                        <a:rPr lang="en-US" sz="2000" b="0" i="0" u="none" strike="noStrike" cap="none" baseline="30000" dirty="0">
                          <a:solidFill>
                            <a:schemeClr val="dk1"/>
                          </a:solidFill>
                          <a:latin typeface="Source Sans Pro" panose="020B0503030403020204" pitchFamily="34" charset="0"/>
                          <a:ea typeface="Source Sans Pro" panose="020B0503030403020204" pitchFamily="34" charset="0"/>
                          <a:cs typeface="Gill Sans"/>
                          <a:sym typeface="Gill Sans"/>
                        </a:rPr>
                        <a:t>nd</a:t>
                      </a:r>
                      <a:r>
                        <a:rPr lang="en-US" sz="2000" b="0" i="0" u="none" strike="noStrike" cap="none" dirty="0">
                          <a:solidFill>
                            <a:schemeClr val="dk1"/>
                          </a:solidFill>
                          <a:latin typeface="Source Sans Pro" panose="020B0503030403020204" pitchFamily="34" charset="0"/>
                          <a:ea typeface="Source Sans Pro" panose="020B0503030403020204" pitchFamily="34" charset="0"/>
                          <a:cs typeface="Gill Sans"/>
                          <a:sym typeface="Gill Sans"/>
                        </a:rPr>
                        <a:t> year, etc. </a:t>
                      </a:r>
                      <a:endParaRPr sz="2000" b="0" i="0" u="none" strike="noStrike" cap="none" dirty="0">
                        <a:solidFill>
                          <a:schemeClr val="dk1"/>
                        </a:solidFill>
                        <a:latin typeface="Source Sans Pro" panose="020B0503030403020204" pitchFamily="34" charset="0"/>
                        <a:ea typeface="Source Sans Pro" panose="020B0503030403020204" pitchFamily="34" charset="0"/>
                        <a:cs typeface="Gill Sans"/>
                        <a:sym typeface="Gill Sans"/>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6">
                        <a:lumMod val="20000"/>
                        <a:lumOff val="80000"/>
                      </a:schemeClr>
                    </a:solidFill>
                  </a:tcPr>
                </a:tc>
                <a:extLst>
                  <a:ext uri="{0D108BD9-81ED-4DB2-BD59-A6C34878D82A}">
                    <a16:rowId xmlns:a16="http://schemas.microsoft.com/office/drawing/2014/main" val="10002"/>
                  </a:ext>
                </a:extLst>
              </a:tr>
              <a:tr h="460375">
                <a:tc>
                  <a:txBody>
                    <a:bodyPr/>
                    <a:lstStyle/>
                    <a:p>
                      <a:pPr marL="0" marR="0" lvl="0" indent="0" algn="l" rtl="0">
                        <a:lnSpc>
                          <a:spcPct val="107000"/>
                        </a:lnSpc>
                        <a:spcBef>
                          <a:spcPts val="0"/>
                        </a:spcBef>
                        <a:spcAft>
                          <a:spcPts val="0"/>
                        </a:spcAft>
                        <a:buClr>
                          <a:srgbClr val="000000"/>
                        </a:buClr>
                        <a:buSzPts val="2000"/>
                        <a:buFont typeface="Arial"/>
                        <a:buNone/>
                      </a:pPr>
                      <a:r>
                        <a:rPr lang="en-US" sz="2000" b="1" u="none" strike="noStrike" cap="none" dirty="0">
                          <a:latin typeface="Source Sans Pro" panose="020B0503030403020204" pitchFamily="34" charset="0"/>
                          <a:ea typeface="Source Sans Pro" panose="020B0503030403020204" pitchFamily="34" charset="0"/>
                          <a:cs typeface="Calibri"/>
                          <a:sym typeface="Calibri"/>
                        </a:rPr>
                        <a:t>Lead</a:t>
                      </a:r>
                      <a:endParaRPr lang="en-US" sz="1400" u="none" strike="noStrike" cap="none" dirty="0">
                        <a:latin typeface="Source Sans Pro" panose="020B0503030403020204" pitchFamily="34" charset="0"/>
                        <a:ea typeface="Source Sans Pro" panose="020B0503030403020204" pitchFamily="34" charset="0"/>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6">
                        <a:lumMod val="20000"/>
                        <a:lumOff val="80000"/>
                      </a:schemeClr>
                    </a:solidFill>
                  </a:tcPr>
                </a:tc>
                <a:tc>
                  <a:txBody>
                    <a:bodyPr/>
                    <a:lstStyle/>
                    <a:p>
                      <a:pPr marL="0" marR="0" lvl="0" indent="0" algn="ctr" rtl="0">
                        <a:lnSpc>
                          <a:spcPct val="107000"/>
                        </a:lnSpc>
                        <a:spcBef>
                          <a:spcPts val="0"/>
                        </a:spcBef>
                        <a:spcAft>
                          <a:spcPts val="0"/>
                        </a:spcAft>
                        <a:buClr>
                          <a:srgbClr val="000000"/>
                        </a:buClr>
                        <a:buSzPts val="2000"/>
                        <a:buFont typeface="Arial"/>
                        <a:buNone/>
                      </a:pPr>
                      <a:r>
                        <a:rPr lang="en-US" sz="2000" u="none" strike="noStrike" cap="none" dirty="0">
                          <a:latin typeface="Source Sans Pro" panose="020B0503030403020204" pitchFamily="34" charset="0"/>
                          <a:ea typeface="Source Sans Pro" panose="020B0503030403020204" pitchFamily="34" charset="0"/>
                          <a:cs typeface="Calibri"/>
                          <a:sym typeface="Calibri"/>
                        </a:rPr>
                        <a:t> Who?</a:t>
                      </a:r>
                      <a:endParaRPr sz="2000" u="none" strike="noStrike" cap="none" dirty="0">
                        <a:latin typeface="Source Sans Pro" panose="020B0503030403020204" pitchFamily="34" charset="0"/>
                        <a:ea typeface="Source Sans Pro" panose="020B0503030403020204" pitchFamily="34" charset="0"/>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6">
                        <a:lumMod val="60000"/>
                        <a:lumOff val="40000"/>
                      </a:schemeClr>
                    </a:solidFill>
                  </a:tcPr>
                </a:tc>
                <a:tc>
                  <a:txBody>
                    <a:bodyPr/>
                    <a:lstStyle/>
                    <a:p>
                      <a:pPr marL="0" marR="0" lvl="0" indent="0" algn="l" rtl="0">
                        <a:lnSpc>
                          <a:spcPct val="107000"/>
                        </a:lnSpc>
                        <a:spcBef>
                          <a:spcPts val="0"/>
                        </a:spcBef>
                        <a:spcAft>
                          <a:spcPts val="0"/>
                        </a:spcAft>
                        <a:buClr>
                          <a:srgbClr val="000000"/>
                        </a:buClr>
                        <a:buSzPts val="2000"/>
                        <a:buFont typeface="Arial"/>
                        <a:buNone/>
                      </a:pPr>
                      <a:r>
                        <a:rPr lang="en-US" sz="2000" u="none" strike="noStrike" cap="none" dirty="0">
                          <a:solidFill>
                            <a:schemeClr val="dk1"/>
                          </a:solidFill>
                          <a:latin typeface="Source Sans Pro" panose="020B0503030403020204" pitchFamily="34" charset="0"/>
                          <a:ea typeface="Source Sans Pro" panose="020B0503030403020204" pitchFamily="34" charset="0"/>
                          <a:cs typeface="Gill Sans"/>
                          <a:sym typeface="Gill Sans"/>
                        </a:rPr>
                        <a:t>County, City, QEP, Consultant, Project Dir., etc.</a:t>
                      </a:r>
                      <a:endParaRPr sz="2000" u="none" strike="noStrike" cap="none" dirty="0">
                        <a:latin typeface="Source Sans Pro" panose="020B0503030403020204" pitchFamily="34" charset="0"/>
                        <a:ea typeface="Source Sans Pro" panose="020B0503030403020204" pitchFamily="34" charset="0"/>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6">
                        <a:lumMod val="20000"/>
                        <a:lumOff val="80000"/>
                      </a:schemeClr>
                    </a:solidFill>
                  </a:tcPr>
                </a:tc>
                <a:extLst>
                  <a:ext uri="{0D108BD9-81ED-4DB2-BD59-A6C34878D82A}">
                    <a16:rowId xmlns:a16="http://schemas.microsoft.com/office/drawing/2014/main" val="10003"/>
                  </a:ext>
                </a:extLst>
              </a:tr>
              <a:tr h="1435050">
                <a:tc>
                  <a:txBody>
                    <a:bodyPr/>
                    <a:lstStyle/>
                    <a:p>
                      <a:pPr marL="0" marR="0" lvl="0" indent="0" algn="l" rtl="0">
                        <a:lnSpc>
                          <a:spcPct val="107000"/>
                        </a:lnSpc>
                        <a:spcBef>
                          <a:spcPts val="0"/>
                        </a:spcBef>
                        <a:spcAft>
                          <a:spcPts val="0"/>
                        </a:spcAft>
                        <a:buClr>
                          <a:srgbClr val="000000"/>
                        </a:buClr>
                        <a:buSzPts val="2000"/>
                        <a:buFont typeface="Arial"/>
                        <a:buNone/>
                      </a:pPr>
                      <a:r>
                        <a:rPr lang="en-US" sz="2000" b="1" u="none" strike="noStrike" cap="none" dirty="0">
                          <a:latin typeface="Source Sans Pro" panose="020B0503030403020204" pitchFamily="34" charset="0"/>
                          <a:ea typeface="Source Sans Pro" panose="020B0503030403020204" pitchFamily="34" charset="0"/>
                          <a:cs typeface="Calibri"/>
                          <a:sym typeface="Calibri"/>
                        </a:rPr>
                        <a:t>Outputs</a:t>
                      </a:r>
                      <a:endParaRPr lang="en-US" sz="1400" u="none" strike="noStrike" cap="none" dirty="0">
                        <a:latin typeface="Source Sans Pro" panose="020B0503030403020204" pitchFamily="34" charset="0"/>
                        <a:ea typeface="Source Sans Pro" panose="020B0503030403020204" pitchFamily="34" charset="0"/>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6">
                        <a:lumMod val="20000"/>
                        <a:lumOff val="80000"/>
                      </a:schemeClr>
                    </a:solidFill>
                  </a:tcPr>
                </a:tc>
                <a:tc>
                  <a:txBody>
                    <a:bodyPr/>
                    <a:lstStyle/>
                    <a:p>
                      <a:pPr marL="0" marR="0" lvl="0" indent="0" algn="ctr" rtl="0">
                        <a:lnSpc>
                          <a:spcPct val="107000"/>
                        </a:lnSpc>
                        <a:spcBef>
                          <a:spcPts val="0"/>
                        </a:spcBef>
                        <a:spcAft>
                          <a:spcPts val="0"/>
                        </a:spcAft>
                        <a:buClr>
                          <a:srgbClr val="000000"/>
                        </a:buClr>
                        <a:buSzPts val="2000"/>
                        <a:buFont typeface="Arial"/>
                        <a:buNone/>
                      </a:pPr>
                      <a:r>
                        <a:rPr lang="en-US" sz="2000" u="none" strike="noStrike" cap="none" dirty="0">
                          <a:latin typeface="Source Sans Pro" panose="020B0503030403020204" pitchFamily="34" charset="0"/>
                          <a:ea typeface="Source Sans Pro" panose="020B0503030403020204" pitchFamily="34" charset="0"/>
                          <a:cs typeface="Calibri"/>
                          <a:sym typeface="Calibri"/>
                        </a:rPr>
                        <a:t> Metrics?</a:t>
                      </a:r>
                      <a:endParaRPr sz="2000" u="none" strike="noStrike" cap="none" dirty="0">
                        <a:latin typeface="Source Sans Pro" panose="020B0503030403020204" pitchFamily="34" charset="0"/>
                        <a:ea typeface="Source Sans Pro" panose="020B0503030403020204" pitchFamily="34" charset="0"/>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6">
                        <a:lumMod val="60000"/>
                        <a:lumOff val="40000"/>
                      </a:schemeClr>
                    </a:solidFill>
                  </a:tcPr>
                </a:tc>
                <a:tc>
                  <a:txBody>
                    <a:bodyPr/>
                    <a:lstStyle/>
                    <a:p>
                      <a:pPr marL="0" marR="0" lvl="0" indent="0" algn="l" rtl="0">
                        <a:lnSpc>
                          <a:spcPct val="107000"/>
                        </a:lnSpc>
                        <a:spcBef>
                          <a:spcPts val="0"/>
                        </a:spcBef>
                        <a:spcAft>
                          <a:spcPts val="0"/>
                        </a:spcAft>
                        <a:buClr>
                          <a:srgbClr val="000000"/>
                        </a:buClr>
                        <a:buSzPts val="2000"/>
                        <a:buFont typeface="Arial"/>
                        <a:buNone/>
                      </a:pPr>
                      <a:r>
                        <a:rPr lang="en-US" sz="2000" u="none" strike="noStrike" cap="none" dirty="0">
                          <a:solidFill>
                            <a:schemeClr val="dk1"/>
                          </a:solidFill>
                          <a:latin typeface="Source Sans Pro" panose="020B0503030403020204" pitchFamily="34" charset="0"/>
                          <a:ea typeface="Source Sans Pro" panose="020B0503030403020204" pitchFamily="34" charset="0"/>
                          <a:cs typeface="Gill Sans"/>
                          <a:sym typeface="Gill Sans"/>
                        </a:rPr>
                        <a:t>Executed MOA, 20 quarterly reports, at least four ACRES property profiles, Fund Manager Agreement, Underwriter and Appraisal contracts, CIP, community input, etc.</a:t>
                      </a:r>
                      <a:endParaRPr sz="2000" u="none" strike="noStrike" cap="none" dirty="0">
                        <a:latin typeface="Source Sans Pro" panose="020B0503030403020204" pitchFamily="34" charset="0"/>
                        <a:ea typeface="Source Sans Pro" panose="020B0503030403020204" pitchFamily="34" charset="0"/>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6">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73545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989C029-E86D-E2CD-6A9B-EB8D84CC1CD3}"/>
              </a:ext>
            </a:extLst>
          </p:cNvPr>
          <p:cNvSpPr/>
          <p:nvPr/>
        </p:nvSpPr>
        <p:spPr>
          <a:xfrm>
            <a:off x="4411633" y="2187486"/>
            <a:ext cx="3716943" cy="138499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a:ea typeface="+mn-ea"/>
                <a:cs typeface="+mn-cs"/>
              </a:rPr>
              <a:t>TASK DESCRIPTIONS, BUDGET TABLE, &amp; BUDGET NARRATIVE</a:t>
            </a:r>
          </a:p>
        </p:txBody>
      </p:sp>
      <p:sp>
        <p:nvSpPr>
          <p:cNvPr id="17" name="Rectangle 16">
            <a:extLst>
              <a:ext uri="{FF2B5EF4-FFF2-40B4-BE49-F238E27FC236}">
                <a16:creationId xmlns:a16="http://schemas.microsoft.com/office/drawing/2014/main" id="{0CFA6D52-F5CE-5C62-083C-B3FF545AE025}"/>
              </a:ext>
            </a:extLst>
          </p:cNvPr>
          <p:cNvSpPr/>
          <p:nvPr/>
        </p:nvSpPr>
        <p:spPr>
          <a:xfrm>
            <a:off x="8393990" y="700243"/>
            <a:ext cx="3190825" cy="181588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a:ea typeface="+mn-ea"/>
                <a:cs typeface="+mn-cs"/>
              </a:rPr>
              <a:t>Outputs &amp; Outcomes / Anticipated Benefits</a:t>
            </a:r>
          </a:p>
        </p:txBody>
      </p:sp>
      <p:sp>
        <p:nvSpPr>
          <p:cNvPr id="18" name="Oval 17">
            <a:extLst>
              <a:ext uri="{FF2B5EF4-FFF2-40B4-BE49-F238E27FC236}">
                <a16:creationId xmlns:a16="http://schemas.microsoft.com/office/drawing/2014/main" id="{F8CED148-08B5-B9FA-25FF-4F2FDE8499FF}"/>
              </a:ext>
            </a:extLst>
          </p:cNvPr>
          <p:cNvSpPr/>
          <p:nvPr/>
        </p:nvSpPr>
        <p:spPr>
          <a:xfrm>
            <a:off x="8115466" y="594839"/>
            <a:ext cx="3747875" cy="2026690"/>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9" name="Rectangle 18">
            <a:extLst>
              <a:ext uri="{FF2B5EF4-FFF2-40B4-BE49-F238E27FC236}">
                <a16:creationId xmlns:a16="http://schemas.microsoft.com/office/drawing/2014/main" id="{F50B6159-EBFD-EA91-080C-ABF14929455C}"/>
              </a:ext>
            </a:extLst>
          </p:cNvPr>
          <p:cNvSpPr/>
          <p:nvPr/>
        </p:nvSpPr>
        <p:spPr>
          <a:xfrm>
            <a:off x="8447569" y="3285456"/>
            <a:ext cx="2829465" cy="181588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a:ea typeface="+mn-ea"/>
                <a:cs typeface="+mn-cs"/>
              </a:rPr>
              <a:t>Engagement, Planning, Assessment, Cleanup</a:t>
            </a:r>
          </a:p>
        </p:txBody>
      </p:sp>
      <p:sp>
        <p:nvSpPr>
          <p:cNvPr id="20" name="Oval 19">
            <a:extLst>
              <a:ext uri="{FF2B5EF4-FFF2-40B4-BE49-F238E27FC236}">
                <a16:creationId xmlns:a16="http://schemas.microsoft.com/office/drawing/2014/main" id="{E6829AD3-0625-B851-BF4A-50BF3861AA13}"/>
              </a:ext>
            </a:extLst>
          </p:cNvPr>
          <p:cNvSpPr/>
          <p:nvPr/>
        </p:nvSpPr>
        <p:spPr>
          <a:xfrm>
            <a:off x="8148878" y="3061038"/>
            <a:ext cx="3467819" cy="2161538"/>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1" name="Rectangle 20">
            <a:extLst>
              <a:ext uri="{FF2B5EF4-FFF2-40B4-BE49-F238E27FC236}">
                <a16:creationId xmlns:a16="http://schemas.microsoft.com/office/drawing/2014/main" id="{6B7E22D7-17F2-6D74-AAA9-B4F1ABA16662}"/>
              </a:ext>
            </a:extLst>
          </p:cNvPr>
          <p:cNvSpPr/>
          <p:nvPr/>
        </p:nvSpPr>
        <p:spPr>
          <a:xfrm>
            <a:off x="474297" y="992662"/>
            <a:ext cx="4331870"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a:ea typeface="+mn-ea"/>
                <a:cs typeface="+mn-cs"/>
              </a:rPr>
              <a:t>Project Description</a:t>
            </a:r>
          </a:p>
        </p:txBody>
      </p:sp>
      <p:sp>
        <p:nvSpPr>
          <p:cNvPr id="22" name="Oval 21">
            <a:extLst>
              <a:ext uri="{FF2B5EF4-FFF2-40B4-BE49-F238E27FC236}">
                <a16:creationId xmlns:a16="http://schemas.microsoft.com/office/drawing/2014/main" id="{2D99CB9B-F04D-69D3-196C-55ECAEACF4CF}"/>
              </a:ext>
            </a:extLst>
          </p:cNvPr>
          <p:cNvSpPr/>
          <p:nvPr/>
        </p:nvSpPr>
        <p:spPr>
          <a:xfrm>
            <a:off x="0" y="502123"/>
            <a:ext cx="5203254" cy="1587964"/>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4" name="Arrow: Right 23">
            <a:extLst>
              <a:ext uri="{FF2B5EF4-FFF2-40B4-BE49-F238E27FC236}">
                <a16:creationId xmlns:a16="http://schemas.microsoft.com/office/drawing/2014/main" id="{5416C38A-9E3D-B99B-2008-4B74C923EEAB}"/>
              </a:ext>
            </a:extLst>
          </p:cNvPr>
          <p:cNvSpPr/>
          <p:nvPr/>
        </p:nvSpPr>
        <p:spPr>
          <a:xfrm rot="16200000">
            <a:off x="9482108" y="2769525"/>
            <a:ext cx="969590" cy="237130"/>
          </a:xfrm>
          <a:prstGeom prst="right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5" name="Rectangle 24">
            <a:extLst>
              <a:ext uri="{FF2B5EF4-FFF2-40B4-BE49-F238E27FC236}">
                <a16:creationId xmlns:a16="http://schemas.microsoft.com/office/drawing/2014/main" id="{5FF4362B-5311-08A2-ECB9-23A8BE20C2B2}"/>
              </a:ext>
            </a:extLst>
          </p:cNvPr>
          <p:cNvSpPr/>
          <p:nvPr/>
        </p:nvSpPr>
        <p:spPr>
          <a:xfrm>
            <a:off x="561288" y="3910200"/>
            <a:ext cx="4331870"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a:ea typeface="+mn-ea"/>
                <a:cs typeface="+mn-cs"/>
              </a:rPr>
              <a:t>Community Needs &amp; Engagement</a:t>
            </a:r>
          </a:p>
        </p:txBody>
      </p:sp>
      <p:sp>
        <p:nvSpPr>
          <p:cNvPr id="26" name="Oval 25">
            <a:extLst>
              <a:ext uri="{FF2B5EF4-FFF2-40B4-BE49-F238E27FC236}">
                <a16:creationId xmlns:a16="http://schemas.microsoft.com/office/drawing/2014/main" id="{EFE9832E-06BB-C28D-BF9B-53454BCE0042}"/>
              </a:ext>
            </a:extLst>
          </p:cNvPr>
          <p:cNvSpPr/>
          <p:nvPr/>
        </p:nvSpPr>
        <p:spPr>
          <a:xfrm>
            <a:off x="91134" y="3531461"/>
            <a:ext cx="5203254" cy="1587964"/>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8" name="Text Placeholder 2">
            <a:extLst>
              <a:ext uri="{FF2B5EF4-FFF2-40B4-BE49-F238E27FC236}">
                <a16:creationId xmlns:a16="http://schemas.microsoft.com/office/drawing/2014/main" id="{D839F640-D7D5-740F-F5B4-7E9A0D66C223}"/>
              </a:ext>
            </a:extLst>
          </p:cNvPr>
          <p:cNvSpPr txBox="1">
            <a:spLocks/>
          </p:cNvSpPr>
          <p:nvPr/>
        </p:nvSpPr>
        <p:spPr>
          <a:xfrm>
            <a:off x="2114586" y="5439753"/>
            <a:ext cx="9162448" cy="1371662"/>
          </a:xfrm>
          <a:prstGeom prst="rect">
            <a:avLst/>
          </a:prstGeom>
          <a:solidFill>
            <a:schemeClr val="accent6">
              <a:lumMod val="75000"/>
            </a:schemeClr>
          </a:solidFill>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2"/>
                </a:solidFill>
                <a:latin typeface="Source Sans Pro" panose="020B0503030403020204" pitchFamily="34" charset="0"/>
                <a:ea typeface="Source Sans Pro" panose="020B0503030403020204" pitchFamily="34" charset="0"/>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Source Sans Pro" panose="020B0503030403020204" pitchFamily="34" charset="0"/>
                <a:ea typeface="Source Sans Pro" panose="020B0503030403020204" pitchFamily="34" charset="0"/>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Source Sans Pro" panose="020B0503030403020204" pitchFamily="34" charset="0"/>
                <a:ea typeface="Source Sans Pro" panose="020B0503030403020204" pitchFamily="34" charset="0"/>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Source Sans Pro" panose="020B0503030403020204" pitchFamily="34" charset="0"/>
                <a:ea typeface="Source Sans Pro" panose="020B0503030403020204" pitchFamily="34" charset="0"/>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Source Sans Pro" panose="020B0503030403020204" pitchFamily="34" charset="0"/>
                <a:ea typeface="Source Sans Pro" panose="020B0503030403020204" pitchFamily="34" charset="0"/>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6D3D72"/>
              </a:buClr>
              <a:buSzPct val="92000"/>
              <a:buFont typeface="Wingdings 2" panose="05020102010507070707" pitchFamily="18" charset="2"/>
              <a:buNone/>
              <a:tabLst/>
              <a:defRPr/>
            </a:pPr>
            <a:r>
              <a:rPr kumimoji="0" lang="en-US" sz="22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Task descriptions, the budget table and budget narrative are the brief summary of ‘what’ your funding will do to achieve your goals. </a:t>
            </a:r>
          </a:p>
          <a:p>
            <a:pPr marL="0" marR="0" lvl="0" indent="0" algn="ctr" defTabSz="457200" rtl="0" eaLnBrk="1" fontAlgn="auto" latinLnBrk="0" hangingPunct="1">
              <a:lnSpc>
                <a:spcPct val="100000"/>
              </a:lnSpc>
              <a:spcBef>
                <a:spcPct val="20000"/>
              </a:spcBef>
              <a:spcAft>
                <a:spcPts val="600"/>
              </a:spcAft>
              <a:buClr>
                <a:srgbClr val="6D3D72"/>
              </a:buClr>
              <a:buSzPct val="92000"/>
              <a:buFont typeface="Wingdings 2" panose="05020102010507070707" pitchFamily="18" charset="2"/>
              <a:buNone/>
              <a:tabLst/>
              <a:defRPr/>
            </a:pPr>
            <a:r>
              <a:rPr kumimoji="0" lang="en-US" sz="22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‘Money talks . . . BS Walks’</a:t>
            </a:r>
          </a:p>
        </p:txBody>
      </p:sp>
      <p:sp>
        <p:nvSpPr>
          <p:cNvPr id="16" name="Oval 15">
            <a:extLst>
              <a:ext uri="{FF2B5EF4-FFF2-40B4-BE49-F238E27FC236}">
                <a16:creationId xmlns:a16="http://schemas.microsoft.com/office/drawing/2014/main" id="{3424B0E4-0E0E-ADD3-BACF-8B094573473E}"/>
              </a:ext>
            </a:extLst>
          </p:cNvPr>
          <p:cNvSpPr/>
          <p:nvPr/>
        </p:nvSpPr>
        <p:spPr>
          <a:xfrm>
            <a:off x="3836733" y="1808300"/>
            <a:ext cx="4717506" cy="2092679"/>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3" name="Arrow: Right 22">
            <a:extLst>
              <a:ext uri="{FF2B5EF4-FFF2-40B4-BE49-F238E27FC236}">
                <a16:creationId xmlns:a16="http://schemas.microsoft.com/office/drawing/2014/main" id="{0E77C154-081D-E323-99F2-5E213C996F42}"/>
              </a:ext>
            </a:extLst>
          </p:cNvPr>
          <p:cNvSpPr/>
          <p:nvPr/>
        </p:nvSpPr>
        <p:spPr>
          <a:xfrm rot="19471812">
            <a:off x="3351938" y="3330132"/>
            <a:ext cx="969590" cy="237130"/>
          </a:xfrm>
          <a:prstGeom prst="right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4" name="Arrow: Right 13">
            <a:extLst>
              <a:ext uri="{FF2B5EF4-FFF2-40B4-BE49-F238E27FC236}">
                <a16:creationId xmlns:a16="http://schemas.microsoft.com/office/drawing/2014/main" id="{B7DA96E5-78BE-5DC6-D9BC-EA1426A6627D}"/>
              </a:ext>
            </a:extLst>
          </p:cNvPr>
          <p:cNvSpPr/>
          <p:nvPr/>
        </p:nvSpPr>
        <p:spPr>
          <a:xfrm rot="3142618">
            <a:off x="3500463" y="2129011"/>
            <a:ext cx="969590" cy="237130"/>
          </a:xfrm>
          <a:prstGeom prst="right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27" name="Arrow: Right 26">
            <a:extLst>
              <a:ext uri="{FF2B5EF4-FFF2-40B4-BE49-F238E27FC236}">
                <a16:creationId xmlns:a16="http://schemas.microsoft.com/office/drawing/2014/main" id="{7F319565-1F90-B93A-85FD-6FAE2AB8D325}"/>
              </a:ext>
            </a:extLst>
          </p:cNvPr>
          <p:cNvSpPr/>
          <p:nvPr/>
        </p:nvSpPr>
        <p:spPr>
          <a:xfrm rot="2988376">
            <a:off x="7964693" y="3432976"/>
            <a:ext cx="969590" cy="237130"/>
          </a:xfrm>
          <a:prstGeom prst="right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5107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426F01-AF22-42B5-B4B1-30C17765FB1B}"/>
              </a:ext>
            </a:extLst>
          </p:cNvPr>
          <p:cNvSpPr txBox="1"/>
          <p:nvPr/>
        </p:nvSpPr>
        <p:spPr>
          <a:xfrm>
            <a:off x="393309" y="366810"/>
            <a:ext cx="1140538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54D3A"/>
                </a:solidFill>
                <a:effectLst/>
                <a:uLnTx/>
                <a:uFillTx/>
                <a:latin typeface="Source Serif Pro" panose="02040603050405020204" pitchFamily="18" charset="0"/>
                <a:ea typeface="Source Serif Pro" panose="02040603050405020204" pitchFamily="18" charset="0"/>
                <a:cs typeface="+mn-cs"/>
              </a:rPr>
              <a:t>Section 4: Programmatic Capability and Past Performance</a:t>
            </a:r>
          </a:p>
        </p:txBody>
      </p:sp>
      <p:sp>
        <p:nvSpPr>
          <p:cNvPr id="3" name="TextBox 2">
            <a:extLst>
              <a:ext uri="{FF2B5EF4-FFF2-40B4-BE49-F238E27FC236}">
                <a16:creationId xmlns:a16="http://schemas.microsoft.com/office/drawing/2014/main" id="{ACBACB08-FAEC-44A0-BD16-547138BD3F14}"/>
              </a:ext>
            </a:extLst>
          </p:cNvPr>
          <p:cNvSpPr txBox="1"/>
          <p:nvPr/>
        </p:nvSpPr>
        <p:spPr>
          <a:xfrm>
            <a:off x="393309" y="1998026"/>
            <a:ext cx="9386047" cy="4032001"/>
          </a:xfrm>
          <a:prstGeom prst="rect">
            <a:avLst/>
          </a:prstGeom>
          <a:noFill/>
        </p:spPr>
        <p:txBody>
          <a:bodyPr wrap="square" rtlCol="0">
            <a:spAutoFit/>
          </a:bodyPr>
          <a:lstStyle/>
          <a:p>
            <a:pPr marL="342900" marR="0" lvl="0" indent="-342900" algn="l" defTabSz="914400" rtl="0" eaLnBrk="1" fontAlgn="auto" latinLnBrk="0" hangingPunct="1">
              <a:lnSpc>
                <a:spcPct val="107000"/>
              </a:lnSpc>
              <a:spcBef>
                <a:spcPts val="0"/>
              </a:spcBef>
              <a:spcAft>
                <a:spcPts val="0"/>
              </a:spcAft>
              <a:buClrTx/>
              <a:buSzTx/>
              <a:buFont typeface="+mj-lt"/>
              <a:buAutoNum type="arabicPeriod" startAt="4"/>
              <a:tabLst/>
              <a:defRPr/>
            </a:pPr>
            <a:r>
              <a:rPr kumimoji="0" lang="en-US" sz="16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Times New Roman" panose="02020603050405020304" pitchFamily="18" charset="0"/>
              </a:rPr>
              <a:t>Programmatic Capability and Past Performance</a:t>
            </a:r>
          </a:p>
          <a:p>
            <a:pPr marL="742950" marR="0" lvl="1" indent="-285750" algn="l" defTabSz="914400" rtl="0" eaLnBrk="1" fontAlgn="auto" latinLnBrk="0" hangingPunct="1">
              <a:lnSpc>
                <a:spcPct val="107000"/>
              </a:lnSpc>
              <a:spcBef>
                <a:spcPts val="0"/>
              </a:spcBef>
              <a:spcAft>
                <a:spcPts val="0"/>
              </a:spcAft>
              <a:buClrTx/>
              <a:buSzTx/>
              <a:buFont typeface="+mj-lt"/>
              <a:buAutoNum type="alphaLcPeriod"/>
              <a:tabLst/>
              <a:defRPr/>
            </a:pPr>
            <a:r>
              <a:rPr kumimoji="0" lang="en-US" sz="16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Times New Roman" panose="02020603050405020304" pitchFamily="18" charset="0"/>
              </a:rPr>
              <a:t>Programmatic Capability </a:t>
            </a:r>
          </a:p>
          <a:p>
            <a:pPr marL="1143000" marR="0" lvl="2" indent="-228600" algn="l" defTabSz="914400" rtl="0" eaLnBrk="1" fontAlgn="auto" latinLnBrk="0" hangingPunct="1">
              <a:lnSpc>
                <a:spcPct val="107000"/>
              </a:lnSpc>
              <a:spcBef>
                <a:spcPts val="0"/>
              </a:spcBef>
              <a:spcAft>
                <a:spcPts val="0"/>
              </a:spcAft>
              <a:buClrTx/>
              <a:buSzTx/>
              <a:buFont typeface="+mj-lt"/>
              <a:buAutoNum type="romanLcPeriod"/>
              <a:tabLst/>
              <a:defRPr/>
            </a:pPr>
            <a:r>
              <a:rPr kumimoji="0" lang="en-US" sz="16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Times New Roman" panose="02020603050405020304" pitchFamily="18" charset="0"/>
              </a:rPr>
              <a:t>Organizational Capacity</a:t>
            </a:r>
          </a:p>
          <a:p>
            <a:pPr marL="1143000" marR="0" lvl="2" indent="-228600" algn="l" defTabSz="914400" rtl="0" eaLnBrk="1" fontAlgn="auto" latinLnBrk="0" hangingPunct="1">
              <a:lnSpc>
                <a:spcPct val="107000"/>
              </a:lnSpc>
              <a:spcBef>
                <a:spcPts val="0"/>
              </a:spcBef>
              <a:spcAft>
                <a:spcPts val="0"/>
              </a:spcAft>
              <a:buClrTx/>
              <a:buSzTx/>
              <a:buFont typeface="+mj-lt"/>
              <a:buAutoNum type="romanLcPeriod"/>
              <a:tabLst/>
              <a:defRPr/>
            </a:pPr>
            <a:r>
              <a:rPr kumimoji="0" lang="en-US" sz="16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Times New Roman" panose="02020603050405020304" pitchFamily="18" charset="0"/>
              </a:rPr>
              <a:t>Organizational Structure</a:t>
            </a:r>
          </a:p>
          <a:p>
            <a:pPr marL="1143000" marR="0" lvl="2" indent="-228600" algn="l" defTabSz="914400" rtl="0" eaLnBrk="1" fontAlgn="auto" latinLnBrk="0" hangingPunct="1">
              <a:lnSpc>
                <a:spcPct val="107000"/>
              </a:lnSpc>
              <a:spcBef>
                <a:spcPts val="0"/>
              </a:spcBef>
              <a:spcAft>
                <a:spcPts val="0"/>
              </a:spcAft>
              <a:buClrTx/>
              <a:buSzTx/>
              <a:buFont typeface="+mj-lt"/>
              <a:buAutoNum type="romanLcPeriod"/>
              <a:tabLst/>
              <a:defRPr/>
            </a:pPr>
            <a:r>
              <a:rPr kumimoji="0" lang="en-US" sz="16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Times New Roman" panose="02020603050405020304" pitchFamily="18" charset="0"/>
              </a:rPr>
              <a:t>Description of Key Staff</a:t>
            </a:r>
          </a:p>
          <a:p>
            <a:pPr marL="1143000" marR="0" lvl="2" indent="-228600" algn="l" defTabSz="914400" rtl="0" eaLnBrk="1" fontAlgn="auto" latinLnBrk="0" hangingPunct="1">
              <a:lnSpc>
                <a:spcPct val="107000"/>
              </a:lnSpc>
              <a:spcBef>
                <a:spcPts val="0"/>
              </a:spcBef>
              <a:spcAft>
                <a:spcPts val="0"/>
              </a:spcAft>
              <a:buClrTx/>
              <a:buSzTx/>
              <a:buFont typeface="+mj-lt"/>
              <a:buAutoNum type="romanLcPeriod"/>
              <a:tabLst/>
              <a:defRPr/>
            </a:pPr>
            <a:r>
              <a:rPr kumimoji="0" lang="en-US" sz="16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Times New Roman" panose="02020603050405020304" pitchFamily="18" charset="0"/>
              </a:rPr>
              <a:t>Acquiring Additional Resources</a:t>
            </a:r>
          </a:p>
          <a:p>
            <a:pPr marL="742950" marR="0" lvl="1" indent="-285750" algn="l" defTabSz="914400" rtl="0" eaLnBrk="1" fontAlgn="auto" latinLnBrk="0" hangingPunct="1">
              <a:lnSpc>
                <a:spcPct val="107000"/>
              </a:lnSpc>
              <a:spcBef>
                <a:spcPts val="0"/>
              </a:spcBef>
              <a:spcAft>
                <a:spcPts val="0"/>
              </a:spcAft>
              <a:buClrTx/>
              <a:buSzTx/>
              <a:buFont typeface="+mj-lt"/>
              <a:buAutoNum type="alphaLcPeriod"/>
              <a:tabLst/>
              <a:defRPr/>
            </a:pPr>
            <a:r>
              <a:rPr kumimoji="0" lang="en-US" sz="16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Times New Roman" panose="02020603050405020304" pitchFamily="18" charset="0"/>
              </a:rPr>
              <a:t>Past Performance and Accomplishments</a:t>
            </a:r>
          </a:p>
          <a:p>
            <a:pPr marL="1143000" marR="0" lvl="2" indent="-228600" algn="l" defTabSz="914400" rtl="0" eaLnBrk="1" fontAlgn="auto" latinLnBrk="0" hangingPunct="1">
              <a:lnSpc>
                <a:spcPct val="107000"/>
              </a:lnSpc>
              <a:spcBef>
                <a:spcPts val="0"/>
              </a:spcBef>
              <a:spcAft>
                <a:spcPts val="0"/>
              </a:spcAft>
              <a:buClrTx/>
              <a:buSzTx/>
              <a:buFont typeface="+mj-lt"/>
              <a:buAutoNum type="romanLcPeriod"/>
              <a:tabLst/>
              <a:defRPr/>
            </a:pPr>
            <a:r>
              <a:rPr kumimoji="0" lang="en-US" sz="16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Times New Roman" panose="02020603050405020304" pitchFamily="18" charset="0"/>
              </a:rPr>
              <a:t>Currently Has or Previously Received an EPA Brownfield Grant</a:t>
            </a:r>
          </a:p>
          <a:p>
            <a:pPr marL="1600200" marR="0" lvl="3" indent="-2286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Times New Roman" panose="02020603050405020304" pitchFamily="18" charset="0"/>
              </a:rPr>
              <a:t>Accomplishments</a:t>
            </a:r>
          </a:p>
          <a:p>
            <a:pPr marL="1600200" marR="0" lvl="3" indent="-2286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Times New Roman" panose="02020603050405020304" pitchFamily="18" charset="0"/>
              </a:rPr>
              <a:t>Compliance with Grant Requirements</a:t>
            </a:r>
          </a:p>
          <a:p>
            <a:pPr marL="1143000" marR="0" lvl="2" indent="-228600" algn="l" defTabSz="914400" rtl="0" eaLnBrk="1" fontAlgn="auto" latinLnBrk="0" hangingPunct="1">
              <a:lnSpc>
                <a:spcPct val="107000"/>
              </a:lnSpc>
              <a:spcBef>
                <a:spcPts val="0"/>
              </a:spcBef>
              <a:spcAft>
                <a:spcPts val="0"/>
              </a:spcAft>
              <a:buClrTx/>
              <a:buSzTx/>
              <a:buFont typeface="+mj-lt"/>
              <a:buAutoNum type="romanLcPeriod"/>
              <a:tabLst/>
              <a:defRPr/>
            </a:pPr>
            <a:r>
              <a:rPr kumimoji="0" lang="en-US" sz="16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Times New Roman" panose="02020603050405020304" pitchFamily="18" charset="0"/>
              </a:rPr>
              <a:t>Has Not Received an EPA Brownfields Grant bus has Received Other Federal or Non-Federal Assistance Agreements</a:t>
            </a:r>
          </a:p>
          <a:p>
            <a:pPr marL="1600200" marR="0" lvl="3" indent="-2286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Times New Roman" panose="02020603050405020304" pitchFamily="18" charset="0"/>
              </a:rPr>
              <a:t>Purpose and Accomplishments</a:t>
            </a:r>
          </a:p>
          <a:p>
            <a:pPr marL="1600200" marR="0" lvl="3" indent="-2286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Times New Roman" panose="02020603050405020304" pitchFamily="18" charset="0"/>
              </a:rPr>
              <a:t>Compliance with Grant Requirements</a:t>
            </a:r>
          </a:p>
          <a:p>
            <a:pPr marL="1143000" marR="0" lvl="2" indent="-228600" algn="l" defTabSz="914400" rtl="0" eaLnBrk="1" fontAlgn="auto" latinLnBrk="0" hangingPunct="1">
              <a:lnSpc>
                <a:spcPct val="107000"/>
              </a:lnSpc>
              <a:spcBef>
                <a:spcPts val="0"/>
              </a:spcBef>
              <a:spcAft>
                <a:spcPts val="800"/>
              </a:spcAft>
              <a:buClrTx/>
              <a:buSzTx/>
              <a:buFont typeface="+mj-lt"/>
              <a:buAutoNum type="romanLcPeriod"/>
              <a:tabLst/>
              <a:defRPr/>
            </a:pPr>
            <a:r>
              <a:rPr kumimoji="0" lang="en-US" sz="16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Times New Roman" panose="02020603050405020304" pitchFamily="18" charset="0"/>
              </a:rPr>
              <a:t>Never Received Any Type of Federal or Non-Federal Assistance Agreements</a:t>
            </a:r>
          </a:p>
        </p:txBody>
      </p:sp>
    </p:spTree>
    <p:extLst>
      <p:ext uri="{BB962C8B-B14F-4D97-AF65-F5344CB8AC3E}">
        <p14:creationId xmlns:p14="http://schemas.microsoft.com/office/powerpoint/2010/main" val="3524150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426F01-AF22-42B5-B4B1-30C17765FB1B}"/>
              </a:ext>
            </a:extLst>
          </p:cNvPr>
          <p:cNvSpPr txBox="1"/>
          <p:nvPr/>
        </p:nvSpPr>
        <p:spPr>
          <a:xfrm>
            <a:off x="393309" y="366810"/>
            <a:ext cx="1140538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54D3A"/>
                </a:solidFill>
                <a:effectLst/>
                <a:uLnTx/>
                <a:uFillTx/>
                <a:latin typeface="Source Serif Pro" panose="02040603050405020204" pitchFamily="18" charset="0"/>
                <a:ea typeface="Source Serif Pro" panose="02040603050405020204" pitchFamily="18" charset="0"/>
                <a:cs typeface="+mn-cs"/>
              </a:rPr>
              <a:t>Section 4: Programmatic Capability and Past Performance</a:t>
            </a:r>
          </a:p>
        </p:txBody>
      </p:sp>
      <p:graphicFrame>
        <p:nvGraphicFramePr>
          <p:cNvPr id="7" name="Content Placeholder 2">
            <a:extLst>
              <a:ext uri="{FF2B5EF4-FFF2-40B4-BE49-F238E27FC236}">
                <a16:creationId xmlns:a16="http://schemas.microsoft.com/office/drawing/2014/main" id="{D21343EF-8E35-4B8A-8762-1523F3AC6202}"/>
              </a:ext>
            </a:extLst>
          </p:cNvPr>
          <p:cNvGraphicFramePr>
            <a:graphicFrameLocks/>
          </p:cNvGraphicFramePr>
          <p:nvPr/>
        </p:nvGraphicFramePr>
        <p:xfrm>
          <a:off x="581025" y="2112700"/>
          <a:ext cx="11029950"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55772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EB4AB753-0D90-BA47-B48A-039402B96FE7}"/>
              </a:ext>
            </a:extLst>
          </p:cNvPr>
          <p:cNvPicPr>
            <a:picLocks noChangeAspect="1"/>
          </p:cNvPicPr>
          <p:nvPr/>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A4E58952-06F1-06D2-F347-36E7E079F857}"/>
              </a:ext>
            </a:extLst>
          </p:cNvPr>
          <p:cNvSpPr/>
          <p:nvPr/>
        </p:nvSpPr>
        <p:spPr>
          <a:xfrm>
            <a:off x="0" y="1657189"/>
            <a:ext cx="12192000" cy="2917165"/>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E69AB84-0C93-1351-7F70-79228A370656}"/>
              </a:ext>
            </a:extLst>
          </p:cNvPr>
          <p:cNvSpPr txBox="1"/>
          <p:nvPr/>
        </p:nvSpPr>
        <p:spPr>
          <a:xfrm>
            <a:off x="453362" y="2576875"/>
            <a:ext cx="11425953" cy="1211870"/>
          </a:xfrm>
          <a:prstGeom prst="rect">
            <a:avLst/>
          </a:prstGeom>
          <a:noFill/>
        </p:spPr>
        <p:txBody>
          <a:bodyPr wrap="square" rtlCol="0">
            <a:spAutoFit/>
          </a:bodyPr>
          <a:lstStyle/>
          <a:p>
            <a:pPr algn="ctr">
              <a:lnSpc>
                <a:spcPts val="9000"/>
              </a:lnSpc>
            </a:pPr>
            <a:r>
              <a:rPr lang="en-US" sz="6600" b="1" dirty="0">
                <a:latin typeface="Source Serif Pro" panose="02040603050405020204" pitchFamily="18" charset="0"/>
                <a:ea typeface="Source Serif Pro" panose="02040603050405020204" pitchFamily="18" charset="0"/>
              </a:rPr>
              <a:t>Part 4: State Resources</a:t>
            </a:r>
          </a:p>
        </p:txBody>
      </p:sp>
    </p:spTree>
    <p:extLst>
      <p:ext uri="{BB962C8B-B14F-4D97-AF65-F5344CB8AC3E}">
        <p14:creationId xmlns:p14="http://schemas.microsoft.com/office/powerpoint/2010/main" val="3149682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78E55A67-BFA4-4E07-B61D-26C8B1140E88}"/>
              </a:ext>
            </a:extLst>
          </p:cNvPr>
          <p:cNvSpPr txBox="1">
            <a:spLocks/>
          </p:cNvSpPr>
          <p:nvPr/>
        </p:nvSpPr>
        <p:spPr>
          <a:xfrm>
            <a:off x="6223586" y="1612476"/>
            <a:ext cx="5422392" cy="4181655"/>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State Level</a:t>
            </a:r>
          </a:p>
          <a:p>
            <a:pPr lvl="1"/>
            <a:r>
              <a:rPr lang="en-US" dirty="0"/>
              <a:t>Phase I and Phase II ESAs</a:t>
            </a:r>
          </a:p>
          <a:p>
            <a:pPr lvl="1"/>
            <a:r>
              <a:rPr lang="en-US" dirty="0"/>
              <a:t>Cleanup Planning and ABCAs</a:t>
            </a:r>
          </a:p>
          <a:p>
            <a:pPr lvl="1"/>
            <a:r>
              <a:rPr lang="en-US" dirty="0"/>
              <a:t>Cleanup Grants</a:t>
            </a:r>
          </a:p>
          <a:p>
            <a:pPr lvl="1"/>
            <a:r>
              <a:rPr lang="en-US" dirty="0"/>
              <a:t>Asbestos Pilot Program Grants</a:t>
            </a:r>
          </a:p>
          <a:p>
            <a:pPr lvl="1"/>
            <a:r>
              <a:rPr lang="en-US" dirty="0"/>
              <a:t>Revolving Loan Fund</a:t>
            </a:r>
          </a:p>
          <a:p>
            <a:pPr lvl="1"/>
            <a:r>
              <a:rPr lang="en-US" dirty="0"/>
              <a:t>Voluntary Cleanup Program</a:t>
            </a:r>
          </a:p>
          <a:p>
            <a:pPr lvl="1"/>
            <a:r>
              <a:rPr lang="en-US" dirty="0"/>
              <a:t>Brownfield Tax Credits</a:t>
            </a:r>
          </a:p>
          <a:p>
            <a:pPr lvl="1"/>
            <a:r>
              <a:rPr lang="en-US" dirty="0"/>
              <a:t>Petroleum Storage Tank Fund</a:t>
            </a:r>
          </a:p>
          <a:p>
            <a:r>
              <a:rPr lang="en-US" dirty="0"/>
              <a:t>Colorado Brownfields Partnership</a:t>
            </a:r>
          </a:p>
          <a:p>
            <a:pPr lvl="1"/>
            <a:r>
              <a:rPr lang="en-US" dirty="0"/>
              <a:t>Planning and Technical Assistance</a:t>
            </a:r>
          </a:p>
        </p:txBody>
      </p:sp>
      <p:pic>
        <p:nvPicPr>
          <p:cNvPr id="3" name="Picture 2">
            <a:extLst>
              <a:ext uri="{FF2B5EF4-FFF2-40B4-BE49-F238E27FC236}">
                <a16:creationId xmlns:a16="http://schemas.microsoft.com/office/drawing/2014/main" id="{3F8562A4-C809-4340-B4D2-1442736AC59C}"/>
              </a:ext>
            </a:extLst>
          </p:cNvPr>
          <p:cNvPicPr>
            <a:picLocks noChangeAspect="1"/>
          </p:cNvPicPr>
          <p:nvPr/>
        </p:nvPicPr>
        <p:blipFill>
          <a:blip r:embed="rId2"/>
          <a:stretch>
            <a:fillRect/>
          </a:stretch>
        </p:blipFill>
        <p:spPr>
          <a:xfrm>
            <a:off x="1390323" y="3734803"/>
            <a:ext cx="3447091" cy="1725384"/>
          </a:xfrm>
          <a:prstGeom prst="rect">
            <a:avLst/>
          </a:prstGeom>
        </p:spPr>
      </p:pic>
      <p:pic>
        <p:nvPicPr>
          <p:cNvPr id="4" name="Picture 2" descr="Petroleum | CDLE - Division of Oil and Public Safety">
            <a:extLst>
              <a:ext uri="{FF2B5EF4-FFF2-40B4-BE49-F238E27FC236}">
                <a16:creationId xmlns:a16="http://schemas.microsoft.com/office/drawing/2014/main" id="{DF052332-10ED-4A3E-931D-0675AE7BDC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464" y="1769393"/>
            <a:ext cx="4428851" cy="7421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8A2230B-E6F7-4ECF-922B-158F19FA0A32}"/>
              </a:ext>
            </a:extLst>
          </p:cNvPr>
          <p:cNvPicPr>
            <a:picLocks noChangeAspect="1"/>
          </p:cNvPicPr>
          <p:nvPr/>
        </p:nvPicPr>
        <p:blipFill>
          <a:blip r:embed="rId4"/>
          <a:stretch>
            <a:fillRect/>
          </a:stretch>
        </p:blipFill>
        <p:spPr>
          <a:xfrm>
            <a:off x="799750" y="2855875"/>
            <a:ext cx="4077158" cy="716360"/>
          </a:xfrm>
          <a:prstGeom prst="rect">
            <a:avLst/>
          </a:prstGeom>
        </p:spPr>
      </p:pic>
      <p:sp>
        <p:nvSpPr>
          <p:cNvPr id="6" name="TextBox 5">
            <a:extLst>
              <a:ext uri="{FF2B5EF4-FFF2-40B4-BE49-F238E27FC236}">
                <a16:creationId xmlns:a16="http://schemas.microsoft.com/office/drawing/2014/main" id="{86D7FB9C-877C-4257-A149-0FEF0E9ACA33}"/>
              </a:ext>
            </a:extLst>
          </p:cNvPr>
          <p:cNvSpPr txBox="1"/>
          <p:nvPr/>
        </p:nvSpPr>
        <p:spPr>
          <a:xfrm>
            <a:off x="393309" y="366810"/>
            <a:ext cx="1140538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54D3A"/>
                </a:solidFill>
                <a:effectLst/>
                <a:uLnTx/>
                <a:uFillTx/>
                <a:latin typeface="Source Serif Pro" panose="02040603050405020204" pitchFamily="18" charset="0"/>
                <a:ea typeface="Source Serif Pro" panose="02040603050405020204" pitchFamily="18" charset="0"/>
                <a:cs typeface="+mn-cs"/>
              </a:rPr>
              <a:t>State-Level Resources</a:t>
            </a:r>
          </a:p>
        </p:txBody>
      </p:sp>
    </p:spTree>
    <p:extLst>
      <p:ext uri="{BB962C8B-B14F-4D97-AF65-F5344CB8AC3E}">
        <p14:creationId xmlns:p14="http://schemas.microsoft.com/office/powerpoint/2010/main" val="27602079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C5399-EDF8-9CFD-E7C1-DBC1B83596CB}"/>
            </a:ext>
          </a:extLst>
        </p:cNvPr>
        <p:cNvGrpSpPr/>
        <p:nvPr/>
      </p:nvGrpSpPr>
      <p:grpSpPr>
        <a:xfrm>
          <a:off x="0" y="0"/>
          <a:ext cx="0" cy="0"/>
          <a:chOff x="0" y="0"/>
          <a:chExt cx="0" cy="0"/>
        </a:xfrm>
      </p:grpSpPr>
      <p:sp>
        <p:nvSpPr>
          <p:cNvPr id="2" name="Content Placeholder 3">
            <a:extLst>
              <a:ext uri="{FF2B5EF4-FFF2-40B4-BE49-F238E27FC236}">
                <a16:creationId xmlns:a16="http://schemas.microsoft.com/office/drawing/2014/main" id="{D605EC99-983D-D849-A0A7-A82D71BCD043}"/>
              </a:ext>
            </a:extLst>
          </p:cNvPr>
          <p:cNvSpPr txBox="1">
            <a:spLocks/>
          </p:cNvSpPr>
          <p:nvPr/>
        </p:nvSpPr>
        <p:spPr>
          <a:xfrm>
            <a:off x="840703" y="1560718"/>
            <a:ext cx="9827298" cy="418165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State of Colorado IIJA Grant Writing Assistance</a:t>
            </a:r>
          </a:p>
          <a:p>
            <a:r>
              <a:rPr lang="en-US" sz="2600" dirty="0">
                <a:hlinkClick r:id="rId2"/>
              </a:rPr>
              <a:t>https://dlg.colorado.gov/grant-writing-assistance-program</a:t>
            </a:r>
            <a:endParaRPr lang="en-US" sz="2600" dirty="0"/>
          </a:p>
          <a:p>
            <a:r>
              <a:rPr lang="en-US" sz="2600" dirty="0"/>
              <a:t>Local governments, special districts, housing authorities, and Tribes in Colorado can apply for no cost grant review/writing or project planning assistance</a:t>
            </a:r>
          </a:p>
          <a:p>
            <a:r>
              <a:rPr lang="en-US" sz="2600" dirty="0"/>
              <a:t>Applications are accepted on a rolling basis while funding is available through the Governor’s Office of Economic Recovery</a:t>
            </a:r>
          </a:p>
          <a:p>
            <a:r>
              <a:rPr lang="en-US" sz="2600" dirty="0"/>
              <a:t>Program lead times may not be able to accommodate an FY26 EPA grant application </a:t>
            </a:r>
          </a:p>
        </p:txBody>
      </p:sp>
      <p:sp>
        <p:nvSpPr>
          <p:cNvPr id="6" name="TextBox 5">
            <a:extLst>
              <a:ext uri="{FF2B5EF4-FFF2-40B4-BE49-F238E27FC236}">
                <a16:creationId xmlns:a16="http://schemas.microsoft.com/office/drawing/2014/main" id="{684A88A4-7BE7-7E90-0107-F64575E5FD79}"/>
              </a:ext>
            </a:extLst>
          </p:cNvPr>
          <p:cNvSpPr txBox="1"/>
          <p:nvPr/>
        </p:nvSpPr>
        <p:spPr>
          <a:xfrm>
            <a:off x="393309" y="366810"/>
            <a:ext cx="1140538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54D3A"/>
                </a:solidFill>
                <a:effectLst/>
                <a:uLnTx/>
                <a:uFillTx/>
                <a:latin typeface="Source Serif Pro" panose="02040603050405020204" pitchFamily="18" charset="0"/>
                <a:ea typeface="Source Serif Pro" panose="02040603050405020204" pitchFamily="18" charset="0"/>
                <a:cs typeface="+mn-cs"/>
              </a:rPr>
              <a:t>State-Level Resources</a:t>
            </a:r>
          </a:p>
        </p:txBody>
      </p:sp>
    </p:spTree>
    <p:extLst>
      <p:ext uri="{BB962C8B-B14F-4D97-AF65-F5344CB8AC3E}">
        <p14:creationId xmlns:p14="http://schemas.microsoft.com/office/powerpoint/2010/main" val="1403989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6D7FB9C-877C-4257-A149-0FEF0E9ACA33}"/>
              </a:ext>
            </a:extLst>
          </p:cNvPr>
          <p:cNvSpPr txBox="1"/>
          <p:nvPr/>
        </p:nvSpPr>
        <p:spPr>
          <a:xfrm>
            <a:off x="393309" y="366810"/>
            <a:ext cx="1140538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54D3A"/>
                </a:solidFill>
                <a:effectLst/>
                <a:uLnTx/>
                <a:uFillTx/>
                <a:latin typeface="Source Serif Pro" panose="02040603050405020204" pitchFamily="18" charset="0"/>
                <a:ea typeface="Source Serif Pro" panose="02040603050405020204" pitchFamily="18" charset="0"/>
                <a:cs typeface="+mn-cs"/>
              </a:rPr>
              <a:t>State-Level Contacts </a:t>
            </a:r>
          </a:p>
        </p:txBody>
      </p:sp>
      <p:sp>
        <p:nvSpPr>
          <p:cNvPr id="8" name="TextBox 7">
            <a:extLst>
              <a:ext uri="{FF2B5EF4-FFF2-40B4-BE49-F238E27FC236}">
                <a16:creationId xmlns:a16="http://schemas.microsoft.com/office/drawing/2014/main" id="{815C55E4-261F-4762-834A-79173C8D767A}"/>
              </a:ext>
            </a:extLst>
          </p:cNvPr>
          <p:cNvSpPr txBox="1"/>
          <p:nvPr/>
        </p:nvSpPr>
        <p:spPr>
          <a:xfrm>
            <a:off x="648432" y="1376003"/>
            <a:ext cx="9814413" cy="4139595"/>
          </a:xfrm>
          <a:prstGeom prst="rect">
            <a:avLst/>
          </a:prstGeom>
          <a:noFill/>
        </p:spPr>
        <p:txBody>
          <a:bodyPr wrap="square">
            <a:spAutoFit/>
          </a:bodyPr>
          <a:lstStyle/>
          <a:p>
            <a:pPr marL="285750" lvl="0" indent="-285750" algn="l" rtl="0">
              <a:spcBef>
                <a:spcPts val="1000"/>
              </a:spcBef>
              <a:spcAft>
                <a:spcPts val="0"/>
              </a:spcAft>
              <a:buFont typeface="Arial" panose="020B0604020202020204" pitchFamily="34" charset="0"/>
              <a:buChar char="•"/>
            </a:pPr>
            <a:r>
              <a:rPr lang="en-US" sz="2000" b="1" dirty="0"/>
              <a:t>Targeted Brownfields Assessment Program</a:t>
            </a:r>
          </a:p>
          <a:p>
            <a:pPr marL="742950" lvl="1" indent="-285750">
              <a:spcBef>
                <a:spcPts val="1000"/>
              </a:spcBef>
              <a:buFont typeface="Arial" panose="020B0604020202020204" pitchFamily="34" charset="0"/>
              <a:buChar char="•"/>
            </a:pPr>
            <a:r>
              <a:rPr lang="en-US" dirty="0"/>
              <a:t>Kathleen Knox - </a:t>
            </a:r>
            <a:r>
              <a:rPr lang="en-US" u="sng" dirty="0">
                <a:solidFill>
                  <a:schemeClr val="hlink"/>
                </a:solidFill>
                <a:hlinkClick r:id="rId2"/>
              </a:rPr>
              <a:t>kathleen.knox@state.co.us</a:t>
            </a:r>
            <a:endParaRPr lang="en-US" dirty="0"/>
          </a:p>
          <a:p>
            <a:pPr marL="742950" lvl="1" indent="-285750">
              <a:spcBef>
                <a:spcPts val="1000"/>
              </a:spcBef>
              <a:buFont typeface="Arial" panose="020B0604020202020204" pitchFamily="34" charset="0"/>
              <a:buChar char="•"/>
            </a:pPr>
            <a:r>
              <a:rPr lang="en-US" dirty="0"/>
              <a:t>Mark Rudolph - </a:t>
            </a:r>
            <a:r>
              <a:rPr lang="en-US" u="sng" dirty="0">
                <a:solidFill>
                  <a:schemeClr val="hlink"/>
                </a:solidFill>
                <a:hlinkClick r:id="rId3"/>
              </a:rPr>
              <a:t>mark.rudolph@state.co.us</a:t>
            </a:r>
            <a:endParaRPr lang="en-US" dirty="0"/>
          </a:p>
          <a:p>
            <a:pPr marL="285750" indent="-285750">
              <a:spcBef>
                <a:spcPts val="1000"/>
              </a:spcBef>
              <a:buFont typeface="Arial" panose="020B0604020202020204" pitchFamily="34" charset="0"/>
              <a:buChar char="•"/>
            </a:pPr>
            <a:r>
              <a:rPr lang="en-US" sz="2000" b="1" dirty="0"/>
              <a:t>Brownfields Cleanup Grants</a:t>
            </a:r>
          </a:p>
          <a:p>
            <a:pPr marL="742950" lvl="1" indent="-285750">
              <a:spcBef>
                <a:spcPts val="1000"/>
              </a:spcBef>
              <a:buFont typeface="Arial" panose="020B0604020202020204" pitchFamily="34" charset="0"/>
              <a:buChar char="•"/>
            </a:pPr>
            <a:r>
              <a:rPr lang="en-US" dirty="0"/>
              <a:t>Kyle Sandor - </a:t>
            </a:r>
            <a:r>
              <a:rPr lang="en-US" u="sng" dirty="0">
                <a:solidFill>
                  <a:schemeClr val="hlink"/>
                </a:solidFill>
                <a:hlinkClick r:id="rId4"/>
              </a:rPr>
              <a:t>kyle.sandor@state.co.us</a:t>
            </a:r>
            <a:endParaRPr lang="en-US" dirty="0"/>
          </a:p>
          <a:p>
            <a:pPr marL="285750" lvl="0" indent="-285750">
              <a:spcBef>
                <a:spcPts val="1000"/>
              </a:spcBef>
              <a:spcAft>
                <a:spcPts val="0"/>
              </a:spcAft>
              <a:buFont typeface="Arial" panose="020B0604020202020204" pitchFamily="34" charset="0"/>
              <a:buChar char="•"/>
            </a:pPr>
            <a:r>
              <a:rPr lang="en-US" sz="2000" b="1" dirty="0"/>
              <a:t>Voluntary Cleanup Program &amp; Tax Credits</a:t>
            </a:r>
          </a:p>
          <a:p>
            <a:pPr marL="742950" lvl="1" indent="-285750">
              <a:spcBef>
                <a:spcPts val="1000"/>
              </a:spcBef>
              <a:buFont typeface="Arial" panose="020B0604020202020204" pitchFamily="34" charset="0"/>
              <a:buChar char="•"/>
            </a:pPr>
            <a:r>
              <a:rPr lang="en-US" dirty="0"/>
              <a:t>Fonda </a:t>
            </a:r>
            <a:r>
              <a:rPr lang="en-US" dirty="0" err="1"/>
              <a:t>Apostolopoulos</a:t>
            </a:r>
            <a:r>
              <a:rPr lang="en-US" dirty="0"/>
              <a:t> - </a:t>
            </a:r>
            <a:r>
              <a:rPr lang="en-US" u="sng" dirty="0">
                <a:solidFill>
                  <a:schemeClr val="hlink"/>
                </a:solidFill>
                <a:hlinkClick r:id="rId5"/>
              </a:rPr>
              <a:t>fonda.apostolopoulos@state.co.us</a:t>
            </a:r>
            <a:endParaRPr lang="en-US" dirty="0"/>
          </a:p>
          <a:p>
            <a:pPr marL="285750" indent="-285750">
              <a:spcBef>
                <a:spcPts val="1000"/>
              </a:spcBef>
              <a:buFont typeface="Arial" panose="020B0604020202020204" pitchFamily="34" charset="0"/>
              <a:buChar char="•"/>
            </a:pPr>
            <a:r>
              <a:rPr lang="en-US" sz="2000" b="1" dirty="0"/>
              <a:t>Revolving Loan Fund</a:t>
            </a:r>
          </a:p>
          <a:p>
            <a:pPr marL="742950" lvl="1" indent="-285750">
              <a:spcBef>
                <a:spcPts val="1000"/>
              </a:spcBef>
              <a:buFont typeface="Arial" panose="020B0604020202020204" pitchFamily="34" charset="0"/>
              <a:buChar char="•"/>
            </a:pPr>
            <a:r>
              <a:rPr lang="en-US" dirty="0"/>
              <a:t>Mark Rudolph - </a:t>
            </a:r>
            <a:r>
              <a:rPr lang="en-US" u="sng" dirty="0">
                <a:solidFill>
                  <a:schemeClr val="hlink"/>
                </a:solidFill>
                <a:hlinkClick r:id="rId3"/>
              </a:rPr>
              <a:t>mark.rudolph@state.co.us</a:t>
            </a:r>
            <a:endParaRPr lang="en-US" u="sng" dirty="0">
              <a:solidFill>
                <a:schemeClr val="hlink"/>
              </a:solidFill>
            </a:endParaRPr>
          </a:p>
          <a:p>
            <a:pPr marL="742950" lvl="1" indent="-285750">
              <a:spcBef>
                <a:spcPts val="1000"/>
              </a:spcBef>
              <a:buFont typeface="Arial" panose="020B0604020202020204" pitchFamily="34" charset="0"/>
              <a:buChar char="•"/>
            </a:pPr>
            <a:r>
              <a:rPr lang="en-US" dirty="0"/>
              <a:t>Ryan </a:t>
            </a:r>
            <a:r>
              <a:rPr lang="en-US" dirty="0" err="1"/>
              <a:t>Terbush</a:t>
            </a:r>
            <a:r>
              <a:rPr lang="en-US" dirty="0"/>
              <a:t> - </a:t>
            </a:r>
            <a:r>
              <a:rPr lang="en-US" dirty="0">
                <a:hlinkClick r:id="rId6"/>
              </a:rPr>
              <a:t>rterbush@chfainfo.com</a:t>
            </a:r>
            <a:r>
              <a:rPr lang="en-US" dirty="0"/>
              <a:t> </a:t>
            </a:r>
          </a:p>
        </p:txBody>
      </p:sp>
    </p:spTree>
    <p:extLst>
      <p:ext uri="{BB962C8B-B14F-4D97-AF65-F5344CB8AC3E}">
        <p14:creationId xmlns:p14="http://schemas.microsoft.com/office/powerpoint/2010/main" val="12738282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EB4AB753-0D90-BA47-B48A-039402B96FE7}"/>
              </a:ext>
            </a:extLst>
          </p:cNvPr>
          <p:cNvPicPr>
            <a:picLocks noChangeAspect="1"/>
          </p:cNvPicPr>
          <p:nvPr/>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A4E58952-06F1-06D2-F347-36E7E079F857}"/>
              </a:ext>
            </a:extLst>
          </p:cNvPr>
          <p:cNvSpPr/>
          <p:nvPr/>
        </p:nvSpPr>
        <p:spPr>
          <a:xfrm>
            <a:off x="0" y="1657189"/>
            <a:ext cx="12192000" cy="2917165"/>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E69AB84-0C93-1351-7F70-79228A370656}"/>
              </a:ext>
            </a:extLst>
          </p:cNvPr>
          <p:cNvSpPr txBox="1"/>
          <p:nvPr/>
        </p:nvSpPr>
        <p:spPr>
          <a:xfrm>
            <a:off x="453362" y="2576875"/>
            <a:ext cx="11425953" cy="1211870"/>
          </a:xfrm>
          <a:prstGeom prst="rect">
            <a:avLst/>
          </a:prstGeom>
          <a:noFill/>
        </p:spPr>
        <p:txBody>
          <a:bodyPr wrap="square" rtlCol="0">
            <a:spAutoFit/>
          </a:bodyPr>
          <a:lstStyle/>
          <a:p>
            <a:pPr algn="ctr">
              <a:lnSpc>
                <a:spcPts val="9000"/>
              </a:lnSpc>
            </a:pPr>
            <a:r>
              <a:rPr lang="en-US" sz="6600" b="1" dirty="0">
                <a:latin typeface="Source Serif Pro" panose="02040603050405020204" pitchFamily="18" charset="0"/>
                <a:ea typeface="Source Serif Pro" panose="02040603050405020204" pitchFamily="18" charset="0"/>
              </a:rPr>
              <a:t>Part 5: Wrap Up</a:t>
            </a:r>
          </a:p>
        </p:txBody>
      </p:sp>
    </p:spTree>
    <p:extLst>
      <p:ext uri="{BB962C8B-B14F-4D97-AF65-F5344CB8AC3E}">
        <p14:creationId xmlns:p14="http://schemas.microsoft.com/office/powerpoint/2010/main" val="1414855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EB4AB753-0D90-BA47-B48A-039402B96FE7}"/>
              </a:ext>
            </a:extLst>
          </p:cNvPr>
          <p:cNvPicPr>
            <a:picLocks noChangeAspect="1"/>
          </p:cNvPicPr>
          <p:nvPr/>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A4E58952-06F1-06D2-F347-36E7E079F857}"/>
              </a:ext>
            </a:extLst>
          </p:cNvPr>
          <p:cNvSpPr/>
          <p:nvPr/>
        </p:nvSpPr>
        <p:spPr>
          <a:xfrm>
            <a:off x="0" y="1657189"/>
            <a:ext cx="12192000" cy="2917165"/>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E69AB84-0C93-1351-7F70-79228A370656}"/>
              </a:ext>
            </a:extLst>
          </p:cNvPr>
          <p:cNvSpPr txBox="1"/>
          <p:nvPr/>
        </p:nvSpPr>
        <p:spPr>
          <a:xfrm>
            <a:off x="383023" y="2075714"/>
            <a:ext cx="11425953" cy="2400657"/>
          </a:xfrm>
          <a:prstGeom prst="rect">
            <a:avLst/>
          </a:prstGeom>
          <a:noFill/>
        </p:spPr>
        <p:txBody>
          <a:bodyPr wrap="square" rtlCol="0">
            <a:spAutoFit/>
          </a:bodyPr>
          <a:lstStyle/>
          <a:p>
            <a:pPr algn="ctr">
              <a:lnSpc>
                <a:spcPts val="9000"/>
              </a:lnSpc>
            </a:pPr>
            <a:r>
              <a:rPr lang="en-US" sz="6600" b="1" dirty="0">
                <a:latin typeface="Source Serif Pro" panose="02040603050405020204" pitchFamily="18" charset="0"/>
                <a:ea typeface="Source Serif Pro" panose="02040603050405020204" pitchFamily="18" charset="0"/>
              </a:rPr>
              <a:t>Part 1: EPA </a:t>
            </a:r>
          </a:p>
          <a:p>
            <a:pPr algn="ctr">
              <a:lnSpc>
                <a:spcPts val="9000"/>
              </a:lnSpc>
            </a:pPr>
            <a:r>
              <a:rPr lang="en-US" sz="6600" b="1" dirty="0">
                <a:latin typeface="Source Serif Pro" panose="02040603050405020204" pitchFamily="18" charset="0"/>
                <a:ea typeface="Source Serif Pro" panose="02040603050405020204" pitchFamily="18" charset="0"/>
              </a:rPr>
              <a:t>Brownfield Grants</a:t>
            </a:r>
          </a:p>
        </p:txBody>
      </p:sp>
    </p:spTree>
    <p:extLst>
      <p:ext uri="{BB962C8B-B14F-4D97-AF65-F5344CB8AC3E}">
        <p14:creationId xmlns:p14="http://schemas.microsoft.com/office/powerpoint/2010/main" val="32737579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1B153A-8FD8-4B5E-A432-2E4B01F92678}"/>
              </a:ext>
            </a:extLst>
          </p:cNvPr>
          <p:cNvSpPr/>
          <p:nvPr/>
        </p:nvSpPr>
        <p:spPr>
          <a:xfrm>
            <a:off x="0" y="1415563"/>
            <a:ext cx="12192000" cy="4035668"/>
          </a:xfrm>
          <a:prstGeom prst="rect">
            <a:avLst/>
          </a:prstGeom>
          <a:solidFill>
            <a:srgbClr val="7ABB4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6A001E2-7675-43F2-8F3C-EA070DF54E32}"/>
              </a:ext>
            </a:extLst>
          </p:cNvPr>
          <p:cNvSpPr txBox="1"/>
          <p:nvPr/>
        </p:nvSpPr>
        <p:spPr>
          <a:xfrm>
            <a:off x="393309" y="366810"/>
            <a:ext cx="1140538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54D3A"/>
                </a:solidFill>
                <a:effectLst/>
                <a:uLnTx/>
                <a:uFillTx/>
                <a:latin typeface="Source Serif Pro" panose="02040603050405020204" pitchFamily="18" charset="0"/>
                <a:ea typeface="Source Serif Pro" panose="02040603050405020204" pitchFamily="18" charset="0"/>
                <a:cs typeface="+mn-cs"/>
              </a:rPr>
              <a:t>For More Information</a:t>
            </a:r>
          </a:p>
        </p:txBody>
      </p:sp>
      <p:sp>
        <p:nvSpPr>
          <p:cNvPr id="3" name="TextBox 2">
            <a:extLst>
              <a:ext uri="{FF2B5EF4-FFF2-40B4-BE49-F238E27FC236}">
                <a16:creationId xmlns:a16="http://schemas.microsoft.com/office/drawing/2014/main" id="{C52FECB5-FE68-46E9-BC67-754FFD6498B7}"/>
              </a:ext>
            </a:extLst>
          </p:cNvPr>
          <p:cNvSpPr txBox="1"/>
          <p:nvPr/>
        </p:nvSpPr>
        <p:spPr>
          <a:xfrm>
            <a:off x="615461" y="1837592"/>
            <a:ext cx="5996354" cy="2862322"/>
          </a:xfrm>
          <a:prstGeom prst="rect">
            <a:avLst/>
          </a:prstGeom>
          <a:noFill/>
        </p:spPr>
        <p:txBody>
          <a:bodyPr wrap="square" rtlCol="0">
            <a:spAutoFit/>
          </a:bodyPr>
          <a:lstStyle/>
          <a:p>
            <a:pPr marL="285750" indent="-285750">
              <a:buFont typeface="Arial" panose="020B0604020202020204" pitchFamily="34" charset="0"/>
              <a:buChar char="•"/>
            </a:pPr>
            <a:r>
              <a:rPr lang="en-US" sz="2000" b="1" dirty="0"/>
              <a:t>FY 25 Grant Application Webinar Recording: </a:t>
            </a:r>
            <a:r>
              <a:rPr lang="en-US" sz="2000" dirty="0">
                <a:hlinkClick r:id="rId2"/>
              </a:rPr>
              <a:t>https://www.ksutab.org/event/knock-it-out-parc-epa-brownfield-grant-application-workshop</a:t>
            </a:r>
            <a:endParaRPr lang="en-US" sz="2000" dirty="0"/>
          </a:p>
          <a:p>
            <a:endParaRPr lang="en-US" sz="2000" dirty="0"/>
          </a:p>
          <a:p>
            <a:pPr marL="285750" indent="-285750">
              <a:buFont typeface="Arial" panose="020B0604020202020204" pitchFamily="34" charset="0"/>
              <a:buChar char="•"/>
            </a:pPr>
            <a:r>
              <a:rPr lang="en-US" sz="2000" b="1" dirty="0"/>
              <a:t>Grant Writing Office Hours</a:t>
            </a:r>
          </a:p>
          <a:p>
            <a:pPr marL="742950" lvl="1" indent="-285750">
              <a:buFont typeface="Arial" panose="020B0604020202020204" pitchFamily="34" charset="0"/>
              <a:buChar char="•"/>
            </a:pPr>
            <a:r>
              <a:rPr lang="en-US" sz="2000" dirty="0"/>
              <a:t>Friday, September 19, 2025 | 10 AM - 12 PM MT</a:t>
            </a:r>
          </a:p>
          <a:p>
            <a:pPr marL="742950" lvl="1" indent="-285750">
              <a:buFont typeface="Arial" panose="020B0604020202020204" pitchFamily="34" charset="0"/>
              <a:buChar char="•"/>
            </a:pPr>
            <a:r>
              <a:rPr lang="en-US" sz="2000" dirty="0"/>
              <a:t>Tuesday, September 23, 2025 | 3 PM - 5 PM MT</a:t>
            </a:r>
          </a:p>
          <a:p>
            <a:pPr marL="742950" lvl="1" indent="-285750">
              <a:buFont typeface="Arial" panose="020B0604020202020204" pitchFamily="34" charset="0"/>
              <a:buChar char="•"/>
            </a:pPr>
            <a:r>
              <a:rPr lang="en-US" sz="2000" dirty="0"/>
              <a:t>Thursday, October 9, 2025 | 1 PM - 3 PM MT </a:t>
            </a:r>
          </a:p>
          <a:p>
            <a:pPr marL="285750" indent="-285750">
              <a:buFont typeface="Arial" panose="020B0604020202020204" pitchFamily="34" charset="0"/>
              <a:buChar char="•"/>
            </a:pPr>
            <a:r>
              <a:rPr lang="en-US" sz="2000" u="sng" dirty="0">
                <a:solidFill>
                  <a:srgbClr val="0563C1"/>
                </a:solidFill>
                <a:effectLst/>
                <a:latin typeface="+mj-lt"/>
                <a:ea typeface="Calibri" panose="020F0502020204030204" pitchFamily="34" charset="0"/>
                <a:cs typeface="Times New Roman" panose="02020603050405020304" pitchFamily="18" charset="0"/>
                <a:hlinkClick r:id="rId3"/>
              </a:rPr>
              <a:t>https://ksu.zoom.us/j/91736710514</a:t>
            </a:r>
            <a:endParaRPr lang="en-US" sz="2000" u="sng" dirty="0">
              <a:solidFill>
                <a:srgbClr val="0563C1"/>
              </a:solidFill>
              <a:effectLst/>
              <a:latin typeface="+mj-lt"/>
              <a:ea typeface="Calibri" panose="020F0502020204030204" pitchFamily="34" charset="0"/>
              <a:cs typeface="Times New Roman" panose="02020603050405020304" pitchFamily="18" charset="0"/>
            </a:endParaRPr>
          </a:p>
        </p:txBody>
      </p:sp>
      <p:pic>
        <p:nvPicPr>
          <p:cNvPr id="1026" name="Picture 2" descr="For Your Information&quot; Images – Browse 331 Stock Photos, Vectors, and Video  | Adobe Stock">
            <a:extLst>
              <a:ext uri="{FF2B5EF4-FFF2-40B4-BE49-F238E27FC236}">
                <a16:creationId xmlns:a16="http://schemas.microsoft.com/office/drawing/2014/main" id="{265BCA24-E371-488D-9F22-DE4722DCE2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0157" y="1837592"/>
            <a:ext cx="51435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692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using a computer&#10;&#10;Description automatically generated with low confidence">
            <a:extLst>
              <a:ext uri="{FF2B5EF4-FFF2-40B4-BE49-F238E27FC236}">
                <a16:creationId xmlns:a16="http://schemas.microsoft.com/office/drawing/2014/main" id="{810B726D-BB99-409A-9887-8C5564D3E86A}"/>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8CE65F9-A255-4F60-91A9-F9EF9C6E72FE}"/>
              </a:ext>
            </a:extLst>
          </p:cNvPr>
          <p:cNvSpPr/>
          <p:nvPr/>
        </p:nvSpPr>
        <p:spPr>
          <a:xfrm>
            <a:off x="0" y="1657189"/>
            <a:ext cx="12192000" cy="2917165"/>
          </a:xfrm>
          <a:prstGeom prst="rect">
            <a:avLst/>
          </a:prstGeom>
          <a:solidFill>
            <a:srgbClr val="7ABB4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0D1DA91-2009-4B89-ACA9-12DCB4EEFC0B}"/>
              </a:ext>
            </a:extLst>
          </p:cNvPr>
          <p:cNvSpPr txBox="1"/>
          <p:nvPr/>
        </p:nvSpPr>
        <p:spPr>
          <a:xfrm>
            <a:off x="486031" y="387178"/>
            <a:ext cx="10764560" cy="861774"/>
          </a:xfrm>
          <a:prstGeom prst="rect">
            <a:avLst/>
          </a:prstGeom>
          <a:noFill/>
        </p:spPr>
        <p:txBody>
          <a:bodyPr wrap="square" rtlCol="0">
            <a:spAutoFit/>
          </a:bodyPr>
          <a:lstStyle/>
          <a:p>
            <a:r>
              <a:rPr lang="en-US" sz="5000" b="1" dirty="0">
                <a:solidFill>
                  <a:srgbClr val="054D3A"/>
                </a:solidFill>
                <a:latin typeface="Source Serif Pro" panose="02040603050405020204" pitchFamily="18" charset="0"/>
                <a:ea typeface="Source Serif Pro" panose="02040603050405020204" pitchFamily="18" charset="0"/>
              </a:rPr>
              <a:t>We Want to Hear Your Feedback</a:t>
            </a:r>
          </a:p>
        </p:txBody>
      </p:sp>
      <p:sp>
        <p:nvSpPr>
          <p:cNvPr id="5" name="TextBox 4">
            <a:extLst>
              <a:ext uri="{FF2B5EF4-FFF2-40B4-BE49-F238E27FC236}">
                <a16:creationId xmlns:a16="http://schemas.microsoft.com/office/drawing/2014/main" id="{E6D8B88B-C323-4B43-B190-CEE7024108F9}"/>
              </a:ext>
            </a:extLst>
          </p:cNvPr>
          <p:cNvSpPr txBox="1"/>
          <p:nvPr/>
        </p:nvSpPr>
        <p:spPr>
          <a:xfrm>
            <a:off x="486031" y="1883769"/>
            <a:ext cx="7743569" cy="2446824"/>
          </a:xfrm>
          <a:prstGeom prst="rect">
            <a:avLst/>
          </a:prstGeom>
          <a:noFill/>
        </p:spPr>
        <p:txBody>
          <a:bodyPr wrap="square">
            <a:spAutoFit/>
          </a:bodyPr>
          <a:lstStyle/>
          <a:p>
            <a:pPr marL="457200" indent="-457200">
              <a:buFont typeface="+mj-lt"/>
              <a:buAutoNum type="arabicPeriod"/>
            </a:pPr>
            <a:r>
              <a:rPr lang="en-US" sz="1700" dirty="0">
                <a:effectLst/>
                <a:latin typeface="Source Sans Pro" panose="020B0503030403020204" pitchFamily="34" charset="0"/>
                <a:ea typeface="Source Sans Pro" panose="020B0503030403020204" pitchFamily="34" charset="0"/>
              </a:rPr>
              <a:t>Click this link </a:t>
            </a:r>
            <a:br>
              <a:rPr lang="en-US" sz="1700" dirty="0">
                <a:effectLst/>
                <a:latin typeface="Source Sans Pro" panose="020B0503030403020204" pitchFamily="34" charset="0"/>
                <a:ea typeface="Source Sans Pro" panose="020B0503030403020204" pitchFamily="34" charset="0"/>
              </a:rPr>
            </a:br>
            <a:r>
              <a:rPr lang="en-US" sz="1700" dirty="0">
                <a:effectLst/>
                <a:latin typeface="Source Sans Pro" panose="020B0503030403020204" pitchFamily="34" charset="0"/>
                <a:ea typeface="Source Sans Pro" panose="020B0503030403020204" pitchFamily="34" charset="0"/>
                <a:hlinkClick r:id="rId3"/>
              </a:rPr>
              <a:t>https://kstate.qualtrics.com/jfe/form/SV_29u6CcVC0jo4nlk</a:t>
            </a:r>
            <a:endParaRPr lang="en-US" sz="1700" dirty="0">
              <a:effectLst/>
              <a:latin typeface="Source Sans Pro" panose="020B0503030403020204" pitchFamily="34" charset="0"/>
              <a:ea typeface="Source Sans Pro" panose="020B0503030403020204" pitchFamily="34" charset="0"/>
            </a:endParaRPr>
          </a:p>
          <a:p>
            <a:pPr marL="457200" indent="-457200">
              <a:buFont typeface="+mj-lt"/>
              <a:buAutoNum type="arabicPeriod"/>
            </a:pPr>
            <a:endParaRPr lang="en-US" sz="1700" dirty="0">
              <a:solidFill>
                <a:srgbClr val="347555"/>
              </a:solidFill>
              <a:effectLst/>
              <a:latin typeface="Source Sans Pro" panose="020B0503030403020204" pitchFamily="34" charset="0"/>
              <a:ea typeface="Source Sans Pro" panose="020B0503030403020204" pitchFamily="34" charset="0"/>
            </a:endParaRPr>
          </a:p>
          <a:p>
            <a:pPr marL="457200" indent="-457200">
              <a:buFont typeface="+mj-lt"/>
              <a:buAutoNum type="arabicPeriod"/>
            </a:pPr>
            <a:endParaRPr lang="en-US" sz="1700" dirty="0">
              <a:effectLst/>
              <a:latin typeface="Source Sans Pro" panose="020B0503030403020204" pitchFamily="34" charset="0"/>
              <a:ea typeface="Source Sans Pro" panose="020B0503030403020204" pitchFamily="34" charset="0"/>
            </a:endParaRPr>
          </a:p>
          <a:p>
            <a:pPr marL="457200" indent="-457200">
              <a:buFont typeface="+mj-lt"/>
              <a:buAutoNum type="arabicPeriod"/>
            </a:pPr>
            <a:r>
              <a:rPr lang="en-US" sz="1700" dirty="0">
                <a:effectLst/>
                <a:latin typeface="Source Sans Pro" panose="020B0503030403020204" pitchFamily="34" charset="0"/>
                <a:ea typeface="Source Sans Pro" panose="020B0503030403020204" pitchFamily="34" charset="0"/>
              </a:rPr>
              <a:t>Click the link provided in the chat box</a:t>
            </a:r>
          </a:p>
          <a:p>
            <a:br>
              <a:rPr lang="en-US" sz="1700" dirty="0">
                <a:effectLst/>
                <a:latin typeface="Source Sans Pro" panose="020B0503030403020204" pitchFamily="34" charset="0"/>
                <a:ea typeface="Source Sans Pro" panose="020B0503030403020204" pitchFamily="34" charset="0"/>
              </a:rPr>
            </a:br>
            <a:endParaRPr lang="en-US" sz="1700" dirty="0">
              <a:effectLst/>
              <a:latin typeface="Source Sans Pro" panose="020B0503030403020204" pitchFamily="34" charset="0"/>
              <a:ea typeface="Source Sans Pro" panose="020B0503030403020204" pitchFamily="34" charset="0"/>
            </a:endParaRPr>
          </a:p>
          <a:p>
            <a:pPr marL="457200" indent="-457200">
              <a:buFont typeface="+mj-lt"/>
              <a:buAutoNum type="arabicPeriod"/>
            </a:pPr>
            <a:endParaRPr lang="en-US" sz="1700" dirty="0">
              <a:latin typeface="Source Sans Pro" panose="020B0503030403020204" pitchFamily="34" charset="0"/>
              <a:ea typeface="Source Sans Pro" panose="020B0503030403020204" pitchFamily="34" charset="0"/>
            </a:endParaRPr>
          </a:p>
          <a:p>
            <a:pPr marL="457200" indent="-457200">
              <a:buFont typeface="+mj-lt"/>
              <a:buAutoNum type="arabicPeriod" startAt="3"/>
            </a:pPr>
            <a:r>
              <a:rPr lang="en-US" sz="1700" dirty="0">
                <a:effectLst/>
                <a:latin typeface="Source Sans Pro" panose="020B0503030403020204" pitchFamily="34" charset="0"/>
                <a:ea typeface="Source Sans Pro" panose="020B0503030403020204" pitchFamily="34" charset="0"/>
              </a:rPr>
              <a:t>Scan this QR image from your smartphone</a:t>
            </a:r>
            <a:endParaRPr lang="en-US" sz="1700" dirty="0">
              <a:latin typeface="Source Sans Pro" panose="020B0503030403020204" pitchFamily="34" charset="0"/>
              <a:ea typeface="Source Sans Pro" panose="020B0503030403020204" pitchFamily="34" charset="0"/>
            </a:endParaRPr>
          </a:p>
        </p:txBody>
      </p:sp>
      <p:sp>
        <p:nvSpPr>
          <p:cNvPr id="6" name="TextBox 5">
            <a:extLst>
              <a:ext uri="{FF2B5EF4-FFF2-40B4-BE49-F238E27FC236}">
                <a16:creationId xmlns:a16="http://schemas.microsoft.com/office/drawing/2014/main" id="{B2F17BFA-8401-4007-A8EC-0862403452D1}"/>
              </a:ext>
            </a:extLst>
          </p:cNvPr>
          <p:cNvSpPr txBox="1"/>
          <p:nvPr/>
        </p:nvSpPr>
        <p:spPr>
          <a:xfrm>
            <a:off x="486030" y="1080658"/>
            <a:ext cx="9636708" cy="477054"/>
          </a:xfrm>
          <a:prstGeom prst="rect">
            <a:avLst/>
          </a:prstGeom>
          <a:noFill/>
        </p:spPr>
        <p:txBody>
          <a:bodyPr wrap="square">
            <a:spAutoFit/>
          </a:bodyPr>
          <a:lstStyle/>
          <a:p>
            <a:r>
              <a:rPr lang="en-US" sz="2500" b="1" dirty="0">
                <a:effectLst/>
                <a:latin typeface="Source Sans Pro" panose="020B0503030403020204" pitchFamily="34" charset="0"/>
                <a:ea typeface="Source Sans Pro" panose="020B0503030403020204" pitchFamily="34" charset="0"/>
              </a:rPr>
              <a:t>Please provide feedback on today’s event:</a:t>
            </a:r>
            <a:endParaRPr lang="en-US" sz="2000" dirty="0">
              <a:latin typeface="Source Sans Pro" panose="020B0503030403020204" pitchFamily="34" charset="0"/>
              <a:ea typeface="Source Sans Pro" panose="020B0503030403020204" pitchFamily="34" charset="0"/>
            </a:endParaRPr>
          </a:p>
        </p:txBody>
      </p:sp>
      <p:pic>
        <p:nvPicPr>
          <p:cNvPr id="8" name="Picture 7">
            <a:extLst>
              <a:ext uri="{FF2B5EF4-FFF2-40B4-BE49-F238E27FC236}">
                <a16:creationId xmlns:a16="http://schemas.microsoft.com/office/drawing/2014/main" id="{C6536328-34AF-4D3C-9EE7-859C3DE70B79}"/>
              </a:ext>
            </a:extLst>
          </p:cNvPr>
          <p:cNvPicPr>
            <a:picLocks noChangeAspect="1"/>
          </p:cNvPicPr>
          <p:nvPr/>
        </p:nvPicPr>
        <p:blipFill>
          <a:blip r:embed="rId4"/>
          <a:stretch>
            <a:fillRect/>
          </a:stretch>
        </p:blipFill>
        <p:spPr>
          <a:xfrm rot="1759156">
            <a:off x="2333352" y="4232538"/>
            <a:ext cx="3021622" cy="1092690"/>
          </a:xfrm>
          <a:prstGeom prst="rect">
            <a:avLst/>
          </a:prstGeom>
        </p:spPr>
      </p:pic>
      <p:pic>
        <p:nvPicPr>
          <p:cNvPr id="9" name="Picture 8" descr="A qr code on a white background&#10;&#10;AI-generated content may be incorrect.">
            <a:extLst>
              <a:ext uri="{FF2B5EF4-FFF2-40B4-BE49-F238E27FC236}">
                <a16:creationId xmlns:a16="http://schemas.microsoft.com/office/drawing/2014/main" id="{79A3F5C7-A109-42CC-B28E-86B8374B546C}"/>
              </a:ext>
            </a:extLst>
          </p:cNvPr>
          <p:cNvPicPr>
            <a:picLocks noChangeAspect="1"/>
          </p:cNvPicPr>
          <p:nvPr/>
        </p:nvPicPr>
        <p:blipFill>
          <a:blip r:embed="rId5"/>
          <a:stretch>
            <a:fillRect/>
          </a:stretch>
        </p:blipFill>
        <p:spPr>
          <a:xfrm>
            <a:off x="5758229" y="3610309"/>
            <a:ext cx="2381250" cy="2381250"/>
          </a:xfrm>
          <a:prstGeom prst="rect">
            <a:avLst/>
          </a:prstGeom>
        </p:spPr>
      </p:pic>
    </p:spTree>
    <p:extLst>
      <p:ext uri="{BB962C8B-B14F-4D97-AF65-F5344CB8AC3E}">
        <p14:creationId xmlns:p14="http://schemas.microsoft.com/office/powerpoint/2010/main" val="37973986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application&#10;&#10;Description automatically generated">
            <a:extLst>
              <a:ext uri="{FF2B5EF4-FFF2-40B4-BE49-F238E27FC236}">
                <a16:creationId xmlns:a16="http://schemas.microsoft.com/office/drawing/2014/main" id="{1B824C6B-3505-D359-54CC-8E65DFF17C65}"/>
              </a:ext>
            </a:extLst>
          </p:cNvPr>
          <p:cNvPicPr>
            <a:picLocks noChangeAspect="1"/>
          </p:cNvPicPr>
          <p:nvPr/>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79845A3E-0163-4510-A558-F67E0663EE0F}"/>
              </a:ext>
            </a:extLst>
          </p:cNvPr>
          <p:cNvSpPr/>
          <p:nvPr/>
        </p:nvSpPr>
        <p:spPr>
          <a:xfrm>
            <a:off x="10182216" y="6361149"/>
            <a:ext cx="1870842" cy="490903"/>
          </a:xfrm>
          <a:prstGeom prst="rect">
            <a:avLst/>
          </a:prstGeom>
          <a:solidFill>
            <a:srgbClr val="432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84C20C9-2C00-1AF5-90BB-08C38F42D72F}"/>
              </a:ext>
            </a:extLst>
          </p:cNvPr>
          <p:cNvSpPr txBox="1"/>
          <p:nvPr/>
        </p:nvSpPr>
        <p:spPr>
          <a:xfrm>
            <a:off x="10073526" y="6380946"/>
            <a:ext cx="2106686" cy="477054"/>
          </a:xfrm>
          <a:prstGeom prst="rect">
            <a:avLst/>
          </a:prstGeom>
          <a:noFill/>
        </p:spPr>
        <p:txBody>
          <a:bodyPr wrap="square">
            <a:spAutoFit/>
          </a:bodyPr>
          <a:lstStyle/>
          <a:p>
            <a:pPr algn="ctr"/>
            <a:r>
              <a:rPr lang="en-US" sz="2500" b="1" dirty="0" err="1">
                <a:solidFill>
                  <a:schemeClr val="bg1"/>
                </a:solidFill>
                <a:effectLst/>
                <a:latin typeface="Source Sans Pro" panose="020B0503030403020204" pitchFamily="34" charset="0"/>
                <a:ea typeface="Source Sans Pro" panose="020B0503030403020204" pitchFamily="34" charset="0"/>
              </a:rPr>
              <a:t>ksutab.org</a:t>
            </a:r>
            <a:endParaRPr lang="en-US" sz="2500" b="1" i="1" dirty="0">
              <a:solidFill>
                <a:schemeClr val="bg1"/>
              </a:solidFill>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id="{7088DF2D-DD29-8CE8-11D6-935055737E1D}"/>
              </a:ext>
            </a:extLst>
          </p:cNvPr>
          <p:cNvSpPr/>
          <p:nvPr/>
        </p:nvSpPr>
        <p:spPr>
          <a:xfrm>
            <a:off x="0" y="1933414"/>
            <a:ext cx="12192000" cy="2917165"/>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6426F01-AF22-42B5-B4B1-30C17765FB1B}"/>
              </a:ext>
            </a:extLst>
          </p:cNvPr>
          <p:cNvSpPr txBox="1"/>
          <p:nvPr/>
        </p:nvSpPr>
        <p:spPr>
          <a:xfrm>
            <a:off x="2581753" y="2606511"/>
            <a:ext cx="7028492" cy="1631216"/>
          </a:xfrm>
          <a:prstGeom prst="rect">
            <a:avLst/>
          </a:prstGeom>
          <a:noFill/>
        </p:spPr>
        <p:txBody>
          <a:bodyPr wrap="square" rtlCol="0">
            <a:spAutoFit/>
          </a:bodyPr>
          <a:lstStyle/>
          <a:p>
            <a:pPr algn="ctr"/>
            <a:r>
              <a:rPr lang="en-US" sz="10000" b="1" dirty="0">
                <a:latin typeface="Source Serif Pro" panose="02040603050405020204" pitchFamily="18" charset="0"/>
                <a:ea typeface="Source Serif Pro" panose="02040603050405020204" pitchFamily="18" charset="0"/>
              </a:rPr>
              <a:t>Thank You</a:t>
            </a:r>
          </a:p>
        </p:txBody>
      </p:sp>
      <p:sp>
        <p:nvSpPr>
          <p:cNvPr id="8" name="TextBox 7">
            <a:extLst>
              <a:ext uri="{FF2B5EF4-FFF2-40B4-BE49-F238E27FC236}">
                <a16:creationId xmlns:a16="http://schemas.microsoft.com/office/drawing/2014/main" id="{FC28D5CB-C9D0-F984-FC8D-B3C0B42BF8CC}"/>
              </a:ext>
            </a:extLst>
          </p:cNvPr>
          <p:cNvSpPr txBox="1"/>
          <p:nvPr/>
        </p:nvSpPr>
        <p:spPr>
          <a:xfrm>
            <a:off x="642409" y="5166691"/>
            <a:ext cx="9636708" cy="707886"/>
          </a:xfrm>
          <a:prstGeom prst="rect">
            <a:avLst/>
          </a:prstGeom>
          <a:noFill/>
        </p:spPr>
        <p:txBody>
          <a:bodyPr wrap="square">
            <a:spAutoFit/>
          </a:bodyPr>
          <a:lstStyle/>
          <a:p>
            <a:r>
              <a:rPr lang="en-US" sz="2000" dirty="0">
                <a:solidFill>
                  <a:schemeClr val="bg1"/>
                </a:solidFill>
                <a:latin typeface="Source Sans Pro" panose="020B0503030403020204" pitchFamily="34" charset="0"/>
                <a:ea typeface="Source Sans Pro" panose="020B0503030403020204" pitchFamily="34" charset="0"/>
              </a:rPr>
              <a:t>F</a:t>
            </a:r>
            <a:r>
              <a:rPr lang="en-US" sz="2000" dirty="0">
                <a:solidFill>
                  <a:schemeClr val="bg1"/>
                </a:solidFill>
                <a:effectLst/>
                <a:latin typeface="Source Sans Pro" panose="020B0503030403020204" pitchFamily="34" charset="0"/>
                <a:ea typeface="Source Sans Pro" panose="020B0503030403020204" pitchFamily="34" charset="0"/>
              </a:rPr>
              <a:t>or joining </a:t>
            </a:r>
            <a:r>
              <a:rPr lang="en-US" sz="2000" dirty="0">
                <a:solidFill>
                  <a:schemeClr val="bg1"/>
                </a:solidFill>
                <a:latin typeface="Source Sans Pro" panose="020B0503030403020204" pitchFamily="34" charset="0"/>
                <a:ea typeface="Source Sans Pro" panose="020B0503030403020204" pitchFamily="34" charset="0"/>
              </a:rPr>
              <a:t>us for this webinar. Please get in touch if you have any questions </a:t>
            </a:r>
            <a:br>
              <a:rPr lang="en-US" sz="2000" dirty="0">
                <a:solidFill>
                  <a:schemeClr val="bg1"/>
                </a:solidFill>
                <a:latin typeface="Source Sans Pro" panose="020B0503030403020204" pitchFamily="34" charset="0"/>
                <a:ea typeface="Source Sans Pro" panose="020B0503030403020204" pitchFamily="34" charset="0"/>
              </a:rPr>
            </a:br>
            <a:r>
              <a:rPr lang="en-US" sz="2000" dirty="0">
                <a:solidFill>
                  <a:schemeClr val="bg1"/>
                </a:solidFill>
                <a:latin typeface="Source Sans Pro" panose="020B0503030403020204" pitchFamily="34" charset="0"/>
                <a:ea typeface="Source Sans Pro" panose="020B0503030403020204" pitchFamily="34" charset="0"/>
              </a:rPr>
              <a:t>or comments: katelucas@ksu.edu.</a:t>
            </a:r>
          </a:p>
        </p:txBody>
      </p:sp>
      <p:sp>
        <p:nvSpPr>
          <p:cNvPr id="9" name="Rectangle 8">
            <a:extLst>
              <a:ext uri="{FF2B5EF4-FFF2-40B4-BE49-F238E27FC236}">
                <a16:creationId xmlns:a16="http://schemas.microsoft.com/office/drawing/2014/main" id="{D94BF289-C6B3-017C-92CB-2DBBA2008FA2}"/>
              </a:ext>
            </a:extLst>
          </p:cNvPr>
          <p:cNvSpPr/>
          <p:nvPr/>
        </p:nvSpPr>
        <p:spPr>
          <a:xfrm>
            <a:off x="586271" y="5100900"/>
            <a:ext cx="56138" cy="823267"/>
          </a:xfrm>
          <a:prstGeom prst="rect">
            <a:avLst/>
          </a:prstGeom>
          <a:solidFill>
            <a:srgbClr val="7AB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B2B3ED6-4C0F-113A-8079-147E3E2510DD}"/>
              </a:ext>
            </a:extLst>
          </p:cNvPr>
          <p:cNvSpPr txBox="1"/>
          <p:nvPr/>
        </p:nvSpPr>
        <p:spPr>
          <a:xfrm>
            <a:off x="368364" y="6414661"/>
            <a:ext cx="9910753" cy="369332"/>
          </a:xfrm>
          <a:prstGeom prst="rect">
            <a:avLst/>
          </a:prstGeom>
          <a:noFill/>
        </p:spPr>
        <p:txBody>
          <a:bodyPr wrap="square" rtlCol="0">
            <a:spAutoFit/>
          </a:bodyPr>
          <a:lstStyle/>
          <a:p>
            <a:pPr algn="ctr"/>
            <a:r>
              <a:rPr lang="en-US" sz="900" i="1" dirty="0">
                <a:solidFill>
                  <a:schemeClr val="bg1"/>
                </a:solidFill>
                <a:effectLst/>
                <a:latin typeface="Source Sans Pro" panose="020B0503030403020204" pitchFamily="34" charset="0"/>
                <a:ea typeface="Source Sans Pro" panose="020B0503030403020204" pitchFamily="34" charset="0"/>
              </a:rPr>
              <a:t>This project has been funded wholly or in part by the United States Environmental Protection Agency under assistance agreement (</a:t>
            </a:r>
            <a:r>
              <a:rPr lang="en-US" sz="900" i="1" dirty="0">
                <a:solidFill>
                  <a:schemeClr val="bg1"/>
                </a:solidFill>
                <a:latin typeface="Source Sans Pro" panose="020B0503030403020204" pitchFamily="34" charset="0"/>
                <a:ea typeface="Source Sans Pro" panose="020B0503030403020204" pitchFamily="34" charset="0"/>
              </a:rPr>
              <a:t>41-84066501</a:t>
            </a:r>
            <a:r>
              <a:rPr lang="en-US" sz="900" i="1" dirty="0">
                <a:solidFill>
                  <a:schemeClr val="bg1"/>
                </a:solidFill>
                <a:effectLst/>
                <a:latin typeface="Source Sans Pro" panose="020B0503030403020204" pitchFamily="34" charset="0"/>
                <a:ea typeface="Source Sans Pro" panose="020B0503030403020204" pitchFamily="34" charset="0"/>
              </a:rPr>
              <a:t>) to Kansas State University. The contents of this document do not necessarily reflect the views and policies of the Environmental Protection Agency, nor does the EPA endorse trade names or recommend the use of commercial products mentioned in this document.</a:t>
            </a:r>
            <a:endParaRPr lang="en-US" sz="900" dirty="0">
              <a:solidFill>
                <a:schemeClr val="bg1"/>
              </a:solidFill>
            </a:endParaRPr>
          </a:p>
        </p:txBody>
      </p:sp>
    </p:spTree>
    <p:extLst>
      <p:ext uri="{BB962C8B-B14F-4D97-AF65-F5344CB8AC3E}">
        <p14:creationId xmlns:p14="http://schemas.microsoft.com/office/powerpoint/2010/main" val="1024864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6C6D566-B869-4DB9-8DE2-52BC65769DB2}"/>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54D3A"/>
                </a:solidFill>
                <a:latin typeface="Source Serif Pro"/>
                <a:ea typeface="Source Serif Pro"/>
                <a:cs typeface="+mn-cs"/>
              </a:rPr>
              <a:t>What We Know about FY 2026 Changes...So Far</a:t>
            </a:r>
          </a:p>
        </p:txBody>
      </p:sp>
      <p:sp>
        <p:nvSpPr>
          <p:cNvPr id="6" name="Content Placeholder 2">
            <a:extLst>
              <a:ext uri="{FF2B5EF4-FFF2-40B4-BE49-F238E27FC236}">
                <a16:creationId xmlns:a16="http://schemas.microsoft.com/office/drawing/2014/main" id="{B77D4853-1353-4656-A8D5-81BBF4C017C6}"/>
              </a:ext>
            </a:extLst>
          </p:cNvPr>
          <p:cNvSpPr txBox="1">
            <a:spLocks/>
          </p:cNvSpPr>
          <p:nvPr/>
        </p:nvSpPr>
        <p:spPr>
          <a:xfrm>
            <a:off x="838200" y="1877226"/>
            <a:ext cx="6463225" cy="390529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5435" indent="-305435">
              <a:defRPr/>
            </a:pPr>
            <a:r>
              <a:rPr lang="en-US" dirty="0">
                <a:solidFill>
                  <a:sysClr val="windowText" lastClr="000000"/>
                </a:solidFill>
                <a:latin typeface="Source Sans Pro"/>
                <a:ea typeface="Source Sans Pro"/>
              </a:rPr>
              <a:t>Potentially some formatting changes to the guidelines</a:t>
            </a:r>
            <a:endParaRPr lang="en-US" dirty="0">
              <a:solidFill>
                <a:sysClr val="windowText" lastClr="000000"/>
              </a:solidFill>
              <a:latin typeface="Source Sans Pro"/>
              <a:ea typeface="Source Sans Pro"/>
              <a:cs typeface="Arial"/>
            </a:endParaRPr>
          </a:p>
          <a:p>
            <a:pPr marL="305435" indent="-305435">
              <a:defRPr/>
            </a:pPr>
            <a:r>
              <a:rPr lang="en-US">
                <a:solidFill>
                  <a:sysClr val="windowText" lastClr="000000"/>
                </a:solidFill>
                <a:latin typeface="Source Sans Pro"/>
                <a:ea typeface="Source Sans Pro"/>
                <a:cs typeface="Arial"/>
              </a:rPr>
              <a:t>Guidelines and narrative prompts may be getting "back to basics"</a:t>
            </a:r>
            <a:endParaRPr lang="en-US" dirty="0">
              <a:solidFill>
                <a:sysClr val="windowText" lastClr="000000"/>
              </a:solidFill>
              <a:latin typeface="Source Sans Pro"/>
              <a:ea typeface="Source Sans Pro"/>
              <a:cs typeface="Arial"/>
            </a:endParaRPr>
          </a:p>
          <a:p>
            <a:pPr marL="305435" indent="-305435">
              <a:defRPr/>
            </a:pPr>
            <a:r>
              <a:rPr lang="en-US" dirty="0">
                <a:solidFill>
                  <a:sysClr val="windowText" lastClr="000000"/>
                </a:solidFill>
                <a:latin typeface="Source Sans Pro"/>
                <a:ea typeface="Source Sans Pro"/>
                <a:cs typeface="Arial"/>
              </a:rPr>
              <a:t>Questions involving </a:t>
            </a:r>
            <a:r>
              <a:rPr lang="en-US" dirty="0" err="1">
                <a:solidFill>
                  <a:sysClr val="windowText" lastClr="000000"/>
                </a:solidFill>
                <a:latin typeface="Source Sans Pro"/>
                <a:ea typeface="Source Sans Pro"/>
                <a:cs typeface="Arial"/>
              </a:rPr>
              <a:t>EJScreen</a:t>
            </a:r>
            <a:r>
              <a:rPr lang="en-US" dirty="0">
                <a:solidFill>
                  <a:sysClr val="windowText" lastClr="000000"/>
                </a:solidFill>
                <a:latin typeface="Source Sans Pro"/>
                <a:ea typeface="Source Sans Pro"/>
                <a:cs typeface="Arial"/>
              </a:rPr>
              <a:t> and the Climate and Environmental Justice Screening Tool (CEJST) will likely be removed</a:t>
            </a:r>
          </a:p>
          <a:p>
            <a:pPr marL="305435" indent="-305435">
              <a:defRPr/>
            </a:pPr>
            <a:endParaRPr lang="en-US" dirty="0">
              <a:solidFill>
                <a:sysClr val="windowText" lastClr="000000"/>
              </a:solidFill>
              <a:latin typeface="Source Sans Pro"/>
              <a:ea typeface="Source Sans Pro"/>
              <a:cs typeface="Arial"/>
            </a:endParaRPr>
          </a:p>
          <a:p>
            <a:pPr marL="305435" indent="-305435">
              <a:defRPr/>
            </a:pPr>
            <a:endParaRPr lang="en-US" b="0" i="0" u="none" strike="noStrike" kern="1200" cap="none" spc="0" normalizeH="0" baseline="0" noProof="0" dirty="0">
              <a:ln>
                <a:noFill/>
              </a:ln>
              <a:solidFill>
                <a:sysClr val="windowText" lastClr="000000"/>
              </a:solidFill>
              <a:effectLst/>
              <a:highlight>
                <a:srgbClr val="FFFF00"/>
              </a:highlight>
              <a:uLnTx/>
              <a:uFillTx/>
              <a:latin typeface="Source Sans Pro"/>
              <a:ea typeface="Source Sans Pro"/>
              <a:cs typeface="Arial"/>
            </a:endParaRPr>
          </a:p>
        </p:txBody>
      </p:sp>
      <p:pic>
        <p:nvPicPr>
          <p:cNvPr id="2" name="Picture 1" descr="What's New, Scooby-Doo? (TV Series 2002–2006) - IMDb">
            <a:extLst>
              <a:ext uri="{FF2B5EF4-FFF2-40B4-BE49-F238E27FC236}">
                <a16:creationId xmlns:a16="http://schemas.microsoft.com/office/drawing/2014/main" id="{45BD8DAE-FF08-743A-5CDF-BF096E331038}"/>
              </a:ext>
            </a:extLst>
          </p:cNvPr>
          <p:cNvPicPr>
            <a:picLocks noChangeAspect="1"/>
          </p:cNvPicPr>
          <p:nvPr/>
        </p:nvPicPr>
        <p:blipFill>
          <a:blip r:embed="rId2"/>
          <a:stretch>
            <a:fillRect/>
          </a:stretch>
        </p:blipFill>
        <p:spPr>
          <a:xfrm>
            <a:off x="8168269" y="1031488"/>
            <a:ext cx="3187390" cy="4748561"/>
          </a:xfrm>
          <a:prstGeom prst="rect">
            <a:avLst/>
          </a:prstGeom>
        </p:spPr>
      </p:pic>
    </p:spTree>
    <p:extLst>
      <p:ext uri="{BB962C8B-B14F-4D97-AF65-F5344CB8AC3E}">
        <p14:creationId xmlns:p14="http://schemas.microsoft.com/office/powerpoint/2010/main" val="1811302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6C6D566-B869-4DB9-8DE2-52BC65769DB2}"/>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54D3A"/>
                </a:solidFill>
                <a:latin typeface="Source Serif Pro" panose="02040603050405020204" pitchFamily="18" charset="0"/>
                <a:ea typeface="Source Serif Pro" panose="02040603050405020204" pitchFamily="18" charset="0"/>
                <a:cs typeface="+mn-cs"/>
              </a:rPr>
              <a:t>Assessment Grants</a:t>
            </a:r>
            <a:endParaRPr lang="en-US" b="1" dirty="0">
              <a:solidFill>
                <a:srgbClr val="054D3A"/>
              </a:solidFill>
              <a:latin typeface="Source Serif Pro" panose="02040603050405020204" pitchFamily="18" charset="0"/>
              <a:ea typeface="Source Serif Pro" panose="02040603050405020204" pitchFamily="18" charset="0"/>
              <a:cs typeface="+mn-cs"/>
            </a:endParaRPr>
          </a:p>
        </p:txBody>
      </p:sp>
      <p:sp>
        <p:nvSpPr>
          <p:cNvPr id="6" name="Content Placeholder 2">
            <a:extLst>
              <a:ext uri="{FF2B5EF4-FFF2-40B4-BE49-F238E27FC236}">
                <a16:creationId xmlns:a16="http://schemas.microsoft.com/office/drawing/2014/main" id="{B77D4853-1353-4656-A8D5-81BBF4C017C6}"/>
              </a:ext>
            </a:extLst>
          </p:cNvPr>
          <p:cNvSpPr txBox="1">
            <a:spLocks/>
          </p:cNvSpPr>
          <p:nvPr/>
        </p:nvSpPr>
        <p:spPr>
          <a:xfrm>
            <a:off x="838200" y="1431178"/>
            <a:ext cx="1066351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5435" marR="0" lvl="0" indent="-30543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Source Sans Pro" panose="020B0503030403020204" pitchFamily="34" charset="0"/>
                <a:ea typeface="Source Sans Pro" panose="020B0503030403020204" pitchFamily="34" charset="0"/>
                <a:cs typeface="+mn-cs"/>
              </a:rPr>
              <a:t>Community-Wide Assessment Grants</a:t>
            </a: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29920" marR="0" lvl="1" indent="-30543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Source Sans Pro" panose="020B0503030403020204" pitchFamily="34" charset="0"/>
                <a:ea typeface="Source Sans Pro" panose="020B0503030403020204" pitchFamily="34" charset="0"/>
                <a:cs typeface="+mn-cs"/>
              </a:rPr>
              <a:t>Best fit for single communities starting a brownfield program</a:t>
            </a:r>
          </a:p>
          <a:p>
            <a:pPr marL="629920" marR="0" lvl="1" indent="-30543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Source Sans Pro" panose="020B0503030403020204" pitchFamily="34" charset="0"/>
                <a:ea typeface="Source Sans Pro" panose="020B0503030403020204" pitchFamily="34" charset="0"/>
                <a:cs typeface="+mn-cs"/>
              </a:rPr>
              <a:t>Good for a single community (sometimes two)</a:t>
            </a:r>
          </a:p>
          <a:p>
            <a:pPr marL="629920" marR="0" lvl="1" indent="-30543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Source Sans Pro" panose="020B0503030403020204" pitchFamily="34" charset="0"/>
                <a:ea typeface="Source Sans Pro" panose="020B0503030403020204" pitchFamily="34" charset="0"/>
                <a:cs typeface="+mn-cs"/>
              </a:rPr>
              <a:t>Up to $500,000 (IIJA) </a:t>
            </a:r>
          </a:p>
          <a:p>
            <a:pPr marL="629920" marR="0" lvl="1" indent="-30543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Source Sans Pro" panose="020B0503030403020204" pitchFamily="34" charset="0"/>
                <a:ea typeface="Source Sans Pro" panose="020B0503030403020204" pitchFamily="34" charset="0"/>
                <a:cs typeface="+mn-cs"/>
              </a:rPr>
              <a:t>Four-year performance period </a:t>
            </a:r>
            <a:endParaRPr lang="en-US" dirty="0">
              <a:solidFill>
                <a:sysClr val="windowText" lastClr="000000"/>
              </a:solidFill>
              <a:latin typeface="Source Sans Pro" panose="020B0503030403020204" pitchFamily="34" charset="0"/>
              <a:ea typeface="Source Sans Pro" panose="020B0503030403020204" pitchFamily="34" charset="0"/>
            </a:endParaRPr>
          </a:p>
          <a:p>
            <a:pPr marL="629920" marR="0" lvl="1" indent="-30543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Source Sans Pro" panose="020B0503030403020204" pitchFamily="34" charset="0"/>
                <a:ea typeface="Source Sans Pro" panose="020B0503030403020204" pitchFamily="34" charset="0"/>
                <a:cs typeface="+mn-cs"/>
              </a:rPr>
              <a:t>Eligible activities include creating inventories, characterizing and assessing brownfield sites, conducting a range of planning activities, developing site-specific cleanup plans, and conducting community engagement</a:t>
            </a:r>
          </a:p>
          <a:p>
            <a:pPr marL="629920" marR="0" lvl="1" indent="-30543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Source Sans Pro"/>
                <a:ea typeface="Source Sans Pro"/>
                <a:cs typeface="Arial"/>
              </a:rPr>
              <a:t>You can apply for additional assessment funding once you have spent 70% of your original funding</a:t>
            </a:r>
          </a:p>
          <a:p>
            <a:pPr marL="629920" marR="0" lvl="1" indent="-30543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Source Sans Pro"/>
                <a:ea typeface="Source Sans Pro"/>
                <a:cs typeface="Arial"/>
              </a:rPr>
              <a:t>EPA anticipates awarding 70 CWA Grants in 2026</a:t>
            </a:r>
          </a:p>
        </p:txBody>
      </p:sp>
    </p:spTree>
    <p:extLst>
      <p:ext uri="{BB962C8B-B14F-4D97-AF65-F5344CB8AC3E}">
        <p14:creationId xmlns:p14="http://schemas.microsoft.com/office/powerpoint/2010/main" val="3593220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7224CB2-59F1-49D3-B2BA-A3440E9C1458}"/>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54D3A"/>
                </a:solidFill>
                <a:latin typeface="Source Serif Pro" panose="02040603050405020204" pitchFamily="18" charset="0"/>
                <a:ea typeface="Source Serif Pro" panose="02040603050405020204" pitchFamily="18" charset="0"/>
                <a:cs typeface="+mn-cs"/>
              </a:rPr>
              <a:t>Assessment Grants</a:t>
            </a:r>
          </a:p>
        </p:txBody>
      </p:sp>
      <p:sp>
        <p:nvSpPr>
          <p:cNvPr id="5" name="Content Placeholder 2">
            <a:extLst>
              <a:ext uri="{FF2B5EF4-FFF2-40B4-BE49-F238E27FC236}">
                <a16:creationId xmlns:a16="http://schemas.microsoft.com/office/drawing/2014/main" id="{DE87957A-4D44-4568-89D7-98C125D47D4C}"/>
              </a:ext>
            </a:extLst>
          </p:cNvPr>
          <p:cNvSpPr txBox="1">
            <a:spLocks/>
          </p:cNvSpPr>
          <p:nvPr/>
        </p:nvSpPr>
        <p:spPr>
          <a:xfrm>
            <a:off x="838200" y="1332462"/>
            <a:ext cx="10663518"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Source Sans Pro" panose="020B0503030403020204" pitchFamily="34" charset="0"/>
                <a:ea typeface="Source Sans Pro" panose="020B0503030403020204" pitchFamily="34" charset="0"/>
              </a:rPr>
              <a:t>Assessment Coalition Grants</a:t>
            </a:r>
          </a:p>
          <a:p>
            <a:pPr lvl="1"/>
            <a:r>
              <a:rPr lang="en-US" sz="2300" dirty="0">
                <a:latin typeface="Source Sans Pro" panose="020B0503030403020204" pitchFamily="34" charset="0"/>
                <a:ea typeface="Source Sans Pro" panose="020B0503030403020204" pitchFamily="34" charset="0"/>
              </a:rPr>
              <a:t>Best fit for 3-5 communities starting a brownfield program</a:t>
            </a:r>
          </a:p>
          <a:p>
            <a:pPr lvl="1"/>
            <a:r>
              <a:rPr lang="en-US" sz="2300" dirty="0">
                <a:latin typeface="Source Sans Pro" panose="020B0503030403020204" pitchFamily="34" charset="0"/>
                <a:ea typeface="Source Sans Pro" panose="020B0503030403020204" pitchFamily="34" charset="0"/>
              </a:rPr>
              <a:t>One “lead” entity with 2-4 partners with less capacity</a:t>
            </a:r>
          </a:p>
          <a:p>
            <a:pPr lvl="1"/>
            <a:r>
              <a:rPr lang="en-US" sz="2300" dirty="0">
                <a:latin typeface="Source Sans Pro" panose="020B0503030403020204" pitchFamily="34" charset="0"/>
                <a:ea typeface="Source Sans Pro" panose="020B0503030403020204" pitchFamily="34" charset="0"/>
              </a:rPr>
              <a:t>Lead entity must be a state, county, Indian tribe, regional council, or general purpose unit of local government</a:t>
            </a:r>
          </a:p>
          <a:p>
            <a:pPr lvl="1"/>
            <a:r>
              <a:rPr lang="en-US" sz="2300" dirty="0">
                <a:latin typeface="Source Sans Pro" panose="020B0503030403020204" pitchFamily="34" charset="0"/>
                <a:ea typeface="Source Sans Pro" panose="020B0503030403020204" pitchFamily="34" charset="0"/>
              </a:rPr>
              <a:t>Up to $1,500,000 </a:t>
            </a:r>
          </a:p>
          <a:p>
            <a:pPr lvl="1"/>
            <a:r>
              <a:rPr lang="en-US" sz="2300" dirty="0">
                <a:latin typeface="Source Sans Pro" panose="020B0503030403020204" pitchFamily="34" charset="0"/>
                <a:ea typeface="Source Sans Pro" panose="020B0503030403020204" pitchFamily="34" charset="0"/>
              </a:rPr>
              <a:t>Four-year performance period </a:t>
            </a:r>
          </a:p>
          <a:p>
            <a:pPr lvl="1"/>
            <a:r>
              <a:rPr lang="en-US" sz="2300" dirty="0">
                <a:latin typeface="Source Sans Pro" panose="020B0503030403020204" pitchFamily="34" charset="0"/>
                <a:ea typeface="Source Sans Pro" panose="020B0503030403020204" pitchFamily="34" charset="0"/>
              </a:rPr>
              <a:t>Eligible activities include creating inventories, characterizing and assessing brownfield sites, conducting a range of planning activities, developing site-specific cleanup plans, and conducting community engagement</a:t>
            </a:r>
          </a:p>
          <a:p>
            <a:pPr lvl="1"/>
            <a:r>
              <a:rPr lang="en-US" sz="2300" dirty="0">
                <a:latin typeface="Source Sans Pro" panose="020B0503030403020204" pitchFamily="34" charset="0"/>
                <a:ea typeface="Source Sans Pro" panose="020B0503030403020204" pitchFamily="34" charset="0"/>
              </a:rPr>
              <a:t>You can apply for additional assessment funding once you have spent 70% of your original funding</a:t>
            </a:r>
          </a:p>
          <a:p>
            <a:pPr lvl="1"/>
            <a:r>
              <a:rPr lang="en-US" sz="2300" dirty="0">
                <a:latin typeface="Source Sans Pro"/>
                <a:ea typeface="Source Sans Pro"/>
                <a:cs typeface="Arial"/>
              </a:rPr>
              <a:t>EPA anticipates awarding 39 Coalition Assessment Grants in 2026</a:t>
            </a:r>
          </a:p>
          <a:p>
            <a:pPr lvl="1"/>
            <a:endParaRPr lang="en-US" dirty="0">
              <a:latin typeface="Source Sans Pro" panose="020B0503030403020204" pitchFamily="34" charset="0"/>
              <a:ea typeface="Source Sans Pro" panose="020B0503030403020204" pitchFamily="34" charset="0"/>
            </a:endParaRPr>
          </a:p>
          <a:p>
            <a:pPr lvl="1"/>
            <a:endParaRPr lang="en-US"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927787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2721D-7906-4168-B21F-23D1E4A1AE6E}"/>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54D3A"/>
                </a:solidFill>
                <a:latin typeface="Source Serif Pro" panose="02040603050405020204" pitchFamily="18" charset="0"/>
                <a:ea typeface="Source Serif Pro" panose="02040603050405020204" pitchFamily="18" charset="0"/>
                <a:cs typeface="+mn-cs"/>
              </a:rPr>
              <a:t>Assessment Grants</a:t>
            </a:r>
            <a:endParaRPr lang="en-US" b="1" dirty="0">
              <a:solidFill>
                <a:srgbClr val="054D3A"/>
              </a:solidFill>
              <a:latin typeface="Source Serif Pro" panose="02040603050405020204" pitchFamily="18" charset="0"/>
              <a:ea typeface="Source Serif Pro" panose="02040603050405020204" pitchFamily="18" charset="0"/>
              <a:cs typeface="+mn-cs"/>
            </a:endParaRPr>
          </a:p>
        </p:txBody>
      </p:sp>
      <p:sp>
        <p:nvSpPr>
          <p:cNvPr id="3" name="Content Placeholder 2">
            <a:extLst>
              <a:ext uri="{FF2B5EF4-FFF2-40B4-BE49-F238E27FC236}">
                <a16:creationId xmlns:a16="http://schemas.microsoft.com/office/drawing/2014/main" id="{08FD1396-E685-458D-9EF4-59BC57AF62A8}"/>
              </a:ext>
            </a:extLst>
          </p:cNvPr>
          <p:cNvSpPr txBox="1">
            <a:spLocks/>
          </p:cNvSpPr>
          <p:nvPr/>
        </p:nvSpPr>
        <p:spPr>
          <a:xfrm>
            <a:off x="838200" y="1455554"/>
            <a:ext cx="1066351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Source Sans Pro" panose="020B0503030403020204" pitchFamily="34" charset="0"/>
                <a:ea typeface="Source Sans Pro" panose="020B0503030403020204" pitchFamily="34" charset="0"/>
              </a:rPr>
              <a:t>Community Wide Assessment Grants for States and Tribes (CWAGST)</a:t>
            </a:r>
          </a:p>
          <a:p>
            <a:pPr lvl="1"/>
            <a:r>
              <a:rPr lang="en-US" dirty="0">
                <a:latin typeface="Source Sans Pro" panose="020B0503030403020204" pitchFamily="34" charset="0"/>
                <a:ea typeface="Source Sans Pro" panose="020B0503030403020204" pitchFamily="34" charset="0"/>
              </a:rPr>
              <a:t>Only available to states, Tribes, and eligible native corporations in Alaska</a:t>
            </a:r>
          </a:p>
          <a:p>
            <a:pPr lvl="1"/>
            <a:r>
              <a:rPr lang="en-US" dirty="0">
                <a:latin typeface="Source Sans Pro" panose="020B0503030403020204" pitchFamily="34" charset="0"/>
                <a:ea typeface="Source Sans Pro" panose="020B0503030403020204" pitchFamily="34" charset="0"/>
              </a:rPr>
              <a:t>Up to $2,000,000 </a:t>
            </a:r>
          </a:p>
          <a:p>
            <a:pPr lvl="1"/>
            <a:r>
              <a:rPr lang="en-US" dirty="0">
                <a:latin typeface="Source Sans Pro" panose="020B0503030403020204" pitchFamily="34" charset="0"/>
                <a:ea typeface="Source Sans Pro" panose="020B0503030403020204" pitchFamily="34" charset="0"/>
              </a:rPr>
              <a:t>Five-year performance period</a:t>
            </a:r>
          </a:p>
          <a:p>
            <a:pPr lvl="1"/>
            <a:r>
              <a:rPr lang="en-US" dirty="0">
                <a:latin typeface="Source Sans Pro" panose="020B0503030403020204" pitchFamily="34" charset="0"/>
                <a:ea typeface="Source Sans Pro" panose="020B0503030403020204" pitchFamily="34" charset="0"/>
              </a:rPr>
              <a:t>Eligible activities include creating inventories, characterizing and assessing brownfield sites, conducting a range of planning activities, developing site-specific cleanup plans, and conducting community engagement</a:t>
            </a:r>
          </a:p>
          <a:p>
            <a:pPr lvl="1"/>
            <a:r>
              <a:rPr lang="en-US" dirty="0">
                <a:latin typeface="Source Sans Pro" panose="020B0503030403020204" pitchFamily="34" charset="0"/>
                <a:ea typeface="Source Sans Pro" panose="020B0503030403020204" pitchFamily="34" charset="0"/>
              </a:rPr>
              <a:t>Current grantees may apply for additional assessment funding once they have spent 70% of their original funding</a:t>
            </a:r>
          </a:p>
          <a:p>
            <a:pPr lvl="1"/>
            <a:r>
              <a:rPr lang="en-US" dirty="0">
                <a:latin typeface="Source Sans Pro"/>
                <a:ea typeface="Source Sans Pro"/>
                <a:cs typeface="Arial"/>
              </a:rPr>
              <a:t>EPA anticipates awarding 18 CWA Grants in 2026</a:t>
            </a:r>
          </a:p>
          <a:p>
            <a:pPr lvl="1"/>
            <a:endParaRPr lang="en-US"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691511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8E455-D9AD-47C7-9B30-809BC4A8056C}"/>
              </a:ext>
            </a:extLst>
          </p:cNvPr>
          <p:cNvSpPr txBox="1">
            <a:spLocks/>
          </p:cNvSpPr>
          <p:nvPr/>
        </p:nvSpPr>
        <p:spPr>
          <a:xfrm>
            <a:off x="838200" y="5937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54D3A"/>
                </a:solidFill>
                <a:latin typeface="Source Serif Pro" panose="02040603050405020204" pitchFamily="18" charset="0"/>
                <a:ea typeface="Source Serif Pro" panose="02040603050405020204" pitchFamily="18" charset="0"/>
                <a:cs typeface="+mn-cs"/>
              </a:rPr>
              <a:t>Cleanup Grants</a:t>
            </a:r>
          </a:p>
        </p:txBody>
      </p:sp>
      <p:sp>
        <p:nvSpPr>
          <p:cNvPr id="3" name="Content Placeholder 2">
            <a:extLst>
              <a:ext uri="{FF2B5EF4-FFF2-40B4-BE49-F238E27FC236}">
                <a16:creationId xmlns:a16="http://schemas.microsoft.com/office/drawing/2014/main" id="{2CB10EFD-DFCD-4A4B-9AB5-E9CCDFAEC574}"/>
              </a:ext>
            </a:extLst>
          </p:cNvPr>
          <p:cNvSpPr txBox="1">
            <a:spLocks/>
          </p:cNvSpPr>
          <p:nvPr/>
        </p:nvSpPr>
        <p:spPr>
          <a:xfrm>
            <a:off x="838200" y="1406768"/>
            <a:ext cx="10663518" cy="41058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2000" dirty="0">
                <a:latin typeface="Source Sans Pro" panose="020B0503030403020204" pitchFamily="34" charset="0"/>
                <a:ea typeface="Source Sans Pro" panose="020B0503030403020204" pitchFamily="34" charset="0"/>
              </a:rPr>
              <a:t>More focused scope: typically 1 large site or 2-3 smaller sites</a:t>
            </a:r>
          </a:p>
          <a:p>
            <a:pPr>
              <a:spcBef>
                <a:spcPts val="600"/>
              </a:spcBef>
            </a:pPr>
            <a:r>
              <a:rPr lang="en-US" sz="2000" dirty="0">
                <a:latin typeface="Source Sans Pro" panose="020B0503030403020204" pitchFamily="34" charset="0"/>
                <a:ea typeface="Source Sans Pro" panose="020B0503030403020204" pitchFamily="34" charset="0"/>
              </a:rPr>
              <a:t>Sites must be fully characterized before applying</a:t>
            </a:r>
          </a:p>
          <a:p>
            <a:pPr>
              <a:spcBef>
                <a:spcPts val="600"/>
              </a:spcBef>
            </a:pPr>
            <a:r>
              <a:rPr lang="en-US" sz="2000" dirty="0">
                <a:latin typeface="Source Sans Pro" panose="020B0503030403020204" pitchFamily="34" charset="0"/>
                <a:ea typeface="Source Sans Pro" panose="020B0503030403020204" pitchFamily="34" charset="0"/>
              </a:rPr>
              <a:t>You must own the site(s) before applying</a:t>
            </a:r>
          </a:p>
          <a:p>
            <a:pPr>
              <a:spcBef>
                <a:spcPts val="600"/>
              </a:spcBef>
            </a:pPr>
            <a:r>
              <a:rPr lang="en-US" sz="2000" dirty="0">
                <a:latin typeface="Source Sans Pro" panose="020B0503030403020204" pitchFamily="34" charset="0"/>
                <a:ea typeface="Source Sans Pro" panose="020B0503030403020204" pitchFamily="34" charset="0"/>
              </a:rPr>
              <a:t>Applications must have a letter from the state confirming eligibility</a:t>
            </a:r>
          </a:p>
          <a:p>
            <a:pPr>
              <a:spcBef>
                <a:spcPts val="600"/>
              </a:spcBef>
            </a:pPr>
            <a:r>
              <a:rPr lang="en-US" sz="2000" dirty="0">
                <a:latin typeface="Source Sans Pro" panose="020B0503030403020204" pitchFamily="34" charset="0"/>
                <a:ea typeface="Source Sans Pro" panose="020B0503030403020204" pitchFamily="34" charset="0"/>
              </a:rPr>
              <a:t>Two thresholds of funding: Up to $500,000 and up to $4 million</a:t>
            </a:r>
          </a:p>
          <a:p>
            <a:pPr>
              <a:spcBef>
                <a:spcPts val="600"/>
              </a:spcBef>
            </a:pPr>
            <a:r>
              <a:rPr lang="en-US" sz="2000" dirty="0">
                <a:latin typeface="Source Sans Pro" panose="020B0503030403020204" pitchFamily="34" charset="0"/>
                <a:ea typeface="Source Sans Pro" panose="020B0503030403020204" pitchFamily="34" charset="0"/>
              </a:rPr>
              <a:t>Four-year performance period </a:t>
            </a:r>
          </a:p>
          <a:p>
            <a:pPr>
              <a:spcBef>
                <a:spcPts val="600"/>
              </a:spcBef>
            </a:pPr>
            <a:r>
              <a:rPr lang="en-US" sz="2000" dirty="0">
                <a:latin typeface="Source Sans Pro" panose="020B0503030403020204" pitchFamily="34" charset="0"/>
                <a:ea typeface="Source Sans Pro" panose="020B0503030403020204" pitchFamily="34" charset="0"/>
              </a:rPr>
              <a:t>Eligible activities include cleanup, purchase of environmental insurance, and health monitoring.</a:t>
            </a:r>
          </a:p>
          <a:p>
            <a:pPr>
              <a:spcBef>
                <a:spcPts val="600"/>
              </a:spcBef>
            </a:pPr>
            <a:r>
              <a:rPr lang="en-US" sz="2000" dirty="0">
                <a:latin typeface="Source Sans Pro" panose="020B0503030403020204" pitchFamily="34" charset="0"/>
                <a:ea typeface="Source Sans Pro" panose="020B0503030403020204" pitchFamily="34" charset="0"/>
              </a:rPr>
              <a:t>You can apply for additional cleanup funding once you have spent 70% of your original funding, but you CANNOT apply for additional funding for the same project</a:t>
            </a:r>
          </a:p>
          <a:p>
            <a:pPr lvl="1">
              <a:spcBef>
                <a:spcPts val="600"/>
              </a:spcBef>
            </a:pPr>
            <a:r>
              <a:rPr lang="en-US" sz="2000" dirty="0">
                <a:latin typeface="Source Sans Pro" panose="020B0503030403020204" pitchFamily="34" charset="0"/>
                <a:ea typeface="Source Sans Pro" panose="020B0503030403020204" pitchFamily="34" charset="0"/>
              </a:rPr>
              <a:t>You may be able to obtain multiple rounds of funding by breaking a large site into 2+ projects.</a:t>
            </a:r>
          </a:p>
          <a:p>
            <a:pPr>
              <a:spcBef>
                <a:spcPts val="600"/>
              </a:spcBef>
            </a:pPr>
            <a:r>
              <a:rPr lang="en-US" sz="2000" dirty="0">
                <a:latin typeface="Source Sans Pro"/>
                <a:ea typeface="Source Sans Pro"/>
                <a:cs typeface="Arial"/>
              </a:rPr>
              <a:t>EPA anticipates awarding 10 $500,000 Cleanup Grants  and 26 $4 million Cleanup Grants in 2026</a:t>
            </a:r>
          </a:p>
          <a:p>
            <a:pPr>
              <a:spcBef>
                <a:spcPts val="600"/>
              </a:spcBef>
            </a:pPr>
            <a:endParaRPr lang="en-US" sz="20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879411026"/>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Gill Sans"/>
        <a:ea typeface=""/>
        <a:cs typeface=""/>
      </a:majorFont>
      <a:minorFont>
        <a:latin typeface="Gil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egional Template">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27FDB80724D4419357FCBDC5FFA97D" ma:contentTypeVersion="16" ma:contentTypeDescription="Create a new document." ma:contentTypeScope="" ma:versionID="921323c2576715d49061b55db33be237">
  <xsd:schema xmlns:xsd="http://www.w3.org/2001/XMLSchema" xmlns:xs="http://www.w3.org/2001/XMLSchema" xmlns:p="http://schemas.microsoft.com/office/2006/metadata/properties" xmlns:ns2="f2ab66a9-2635-4ad3-a14f-19215feea289" xmlns:ns3="86d9bf9e-2d85-4a28-9431-f3e8c5131457" targetNamespace="http://schemas.microsoft.com/office/2006/metadata/properties" ma:root="true" ma:fieldsID="671abfcb2cb11eb4f66fbaab5af830b2" ns2:_="" ns3:_="">
    <xsd:import namespace="f2ab66a9-2635-4ad3-a14f-19215feea289"/>
    <xsd:import namespace="86d9bf9e-2d85-4a28-9431-f3e8c513145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ab66a9-2635-4ad3-a14f-19215feea2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8ed7cba-b263-44e1-aaea-116db9091a5a"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d9bf9e-2d85-4a28-9431-f3e8c513145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4cea371-e7f9-4d39-bef8-0e681710d419}" ma:internalName="TaxCatchAll" ma:showField="CatchAllData" ma:web="86d9bf9e-2d85-4a28-9431-f3e8c5131457">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2ab66a9-2635-4ad3-a14f-19215feea289">
      <Terms xmlns="http://schemas.microsoft.com/office/infopath/2007/PartnerControls"/>
    </lcf76f155ced4ddcb4097134ff3c332f>
    <TaxCatchAll xmlns="86d9bf9e-2d85-4a28-9431-f3e8c5131457" xsi:nil="true"/>
  </documentManagement>
</p:properties>
</file>

<file path=customXml/itemProps1.xml><?xml version="1.0" encoding="utf-8"?>
<ds:datastoreItem xmlns:ds="http://schemas.openxmlformats.org/officeDocument/2006/customXml" ds:itemID="{DE181CE1-0BB5-481F-B8B7-4037455F9B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ab66a9-2635-4ad3-a14f-19215feea289"/>
    <ds:schemaRef ds:uri="86d9bf9e-2d85-4a28-9431-f3e8c51314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447BA95-A704-4977-82E3-D5DBF180E7ED}">
  <ds:schemaRefs>
    <ds:schemaRef ds:uri="http://schemas.microsoft.com/sharepoint/v3/contenttype/forms"/>
  </ds:schemaRefs>
</ds:datastoreItem>
</file>

<file path=customXml/itemProps3.xml><?xml version="1.0" encoding="utf-8"?>
<ds:datastoreItem xmlns:ds="http://schemas.openxmlformats.org/officeDocument/2006/customXml" ds:itemID="{0E526414-561B-47F3-BE67-49B40BDB33F8}">
  <ds:schemaRefs>
    <ds:schemaRef ds:uri="http://purl.org/dc/elements/1.1/"/>
    <ds:schemaRef ds:uri="http://purl.org/dc/terms/"/>
    <ds:schemaRef ds:uri="http://www.w3.org/XML/1998/namespace"/>
    <ds:schemaRef ds:uri="86d9bf9e-2d85-4a28-9431-f3e8c5131457"/>
    <ds:schemaRef ds:uri="http://schemas.microsoft.com/office/2006/documentManagement/types"/>
    <ds:schemaRef ds:uri="http://purl.org/dc/dcmitype/"/>
    <ds:schemaRef ds:uri="f2ab66a9-2635-4ad3-a14f-19215feea289"/>
    <ds:schemaRef ds:uri="http://schemas.microsoft.com/office/2006/metadata/properti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1661</TotalTime>
  <Words>3303</Words>
  <Application>Microsoft Office PowerPoint</Application>
  <PresentationFormat>Widescreen</PresentationFormat>
  <Paragraphs>363</Paragraphs>
  <Slides>42</Slides>
  <Notes>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42</vt:i4>
      </vt:variant>
    </vt:vector>
  </HeadingPairs>
  <TitlesOfParts>
    <vt:vector size="54" baseType="lpstr">
      <vt:lpstr>Arial</vt:lpstr>
      <vt:lpstr>Calibri</vt:lpstr>
      <vt:lpstr>Gill Sans</vt:lpstr>
      <vt:lpstr>Gill Sans MT</vt:lpstr>
      <vt:lpstr>Noto Sans Symbols</vt:lpstr>
      <vt:lpstr>Source Sans Pro</vt:lpstr>
      <vt:lpstr>Source Serif Pro</vt:lpstr>
      <vt:lpstr>Wingdings</vt:lpstr>
      <vt:lpstr>Wingdings 2</vt:lpstr>
      <vt:lpstr>3_Office Theme</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EACH GRANT HAS INDIVIDUAL EPA RANKING CRITERIA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Lucas</dc:creator>
  <cp:lastModifiedBy>Knox, Kathleen</cp:lastModifiedBy>
  <cp:revision>50</cp:revision>
  <dcterms:created xsi:type="dcterms:W3CDTF">2025-09-08T22:05:03Z</dcterms:created>
  <dcterms:modified xsi:type="dcterms:W3CDTF">2025-09-23T04:47:25Z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0x010100FC27FDB80724D4419357FCBDC5FFA97D</vt:lpwstr>
  </property>
  <property fmtid="{D5CDD505-2E9C-101B-9397-08002B2CF9AE}" pid="3" name="MediaServiceImageTags">
    <vt:lpwstr/>
  </property>
</Properties>
</file>